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87" r:id="rId5"/>
    <p:sldId id="309" r:id="rId6"/>
    <p:sldId id="288" r:id="rId7"/>
    <p:sldId id="289" r:id="rId8"/>
    <p:sldId id="290" r:id="rId9"/>
    <p:sldId id="291" r:id="rId10"/>
    <p:sldId id="292" r:id="rId11"/>
    <p:sldId id="293" r:id="rId12"/>
    <p:sldId id="285" r:id="rId13"/>
    <p:sldId id="294" r:id="rId14"/>
    <p:sldId id="259" r:id="rId15"/>
    <p:sldId id="296" r:id="rId16"/>
    <p:sldId id="286" r:id="rId17"/>
    <p:sldId id="295" r:id="rId18"/>
    <p:sldId id="260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304" r:id="rId29"/>
    <p:sldId id="305" r:id="rId30"/>
    <p:sldId id="306" r:id="rId31"/>
    <p:sldId id="307" r:id="rId32"/>
    <p:sldId id="308" r:id="rId33"/>
    <p:sldId id="280" r:id="rId34"/>
    <p:sldId id="281" r:id="rId35"/>
    <p:sldId id="261" r:id="rId36"/>
    <p:sldId id="282" r:id="rId37"/>
    <p:sldId id="297" r:id="rId38"/>
    <p:sldId id="262" r:id="rId39"/>
    <p:sldId id="299" r:id="rId40"/>
    <p:sldId id="263" r:id="rId41"/>
    <p:sldId id="283" r:id="rId42"/>
    <p:sldId id="300" r:id="rId43"/>
    <p:sldId id="284" r:id="rId44"/>
    <p:sldId id="264" r:id="rId45"/>
    <p:sldId id="265" r:id="rId4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4C96"/>
    <a:srgbClr val="FF0066"/>
    <a:srgbClr val="00B83D"/>
    <a:srgbClr val="E9FB0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9FADD-73DA-4BAD-8E2D-81A4A76461BD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1BCE78-2D5B-48FB-BAC3-77383169F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8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BCE78-2D5B-48FB-BAC3-77383169FEB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9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9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2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5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B953D33-632A-49AC-BD8B-FA326830A79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6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5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0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5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9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7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0D22-D941-4199-8CCF-ADAE904F9147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70E86-FE66-4EEF-AF59-73DE94B36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Target%20COGS%20Generator%20with%20Instructions.xl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file:///\\CMASERVER\RedirectedFolders\derrick\Desktop\Target%20COGS%20Generator%20with%20Instructions.xl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Buyers%20Budget%20Calculator.xls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Hidden Treasure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Old English Text MT" pitchFamily="66" charset="0"/>
              </a:rPr>
              <a:t>Finding the Gold in your business!!</a:t>
            </a:r>
            <a:endParaRPr lang="en-US" sz="4000" b="1" dirty="0">
              <a:solidFill>
                <a:schemeClr val="tx1"/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5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sosceles Triangle 30"/>
          <p:cNvSpPr/>
          <p:nvPr/>
        </p:nvSpPr>
        <p:spPr>
          <a:xfrm>
            <a:off x="2819400" y="990600"/>
            <a:ext cx="3429000" cy="3505200"/>
          </a:xfrm>
          <a:prstGeom prst="triangle">
            <a:avLst/>
          </a:prstGeom>
          <a:solidFill>
            <a:srgbClr val="E9FB0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3676650" y="990600"/>
            <a:ext cx="1714500" cy="1752600"/>
          </a:xfrm>
          <a:prstGeom prst="triangle">
            <a:avLst/>
          </a:prstGeom>
          <a:solidFill>
            <a:srgbClr val="00B83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>
            <a:endCxn id="31" idx="3"/>
          </p:cNvCxnSpPr>
          <p:nvPr/>
        </p:nvCxnSpPr>
        <p:spPr>
          <a:xfrm>
            <a:off x="4533900" y="2743200"/>
            <a:ext cx="0" cy="175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1730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895263" y="3254514"/>
            <a:ext cx="49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76650" y="3254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4765" y="228599"/>
            <a:ext cx="449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Building you’re A-Team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513582"/>
            <a:ext cx="1573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Believe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7139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Unskilled</a:t>
            </a:r>
          </a:p>
          <a:p>
            <a:r>
              <a:rPr lang="en-US" sz="3200" dirty="0" smtClean="0"/>
              <a:t> Believe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3113782"/>
            <a:ext cx="2592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Don’t Believe</a:t>
            </a:r>
            <a:endParaRPr lang="en-US" sz="3200" dirty="0"/>
          </a:p>
        </p:txBody>
      </p:sp>
      <p:sp>
        <p:nvSpPr>
          <p:cNvPr id="20" name="Curved Left Arrow 19"/>
          <p:cNvSpPr/>
          <p:nvPr/>
        </p:nvSpPr>
        <p:spPr>
          <a:xfrm rot="12092758">
            <a:off x="2808814" y="1607646"/>
            <a:ext cx="119084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Left Arrow 20"/>
          <p:cNvSpPr/>
          <p:nvPr/>
        </p:nvSpPr>
        <p:spPr>
          <a:xfrm rot="9525476" flipH="1">
            <a:off x="5066053" y="1667955"/>
            <a:ext cx="116388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Explosion 2 13"/>
          <p:cNvSpPr/>
          <p:nvPr/>
        </p:nvSpPr>
        <p:spPr>
          <a:xfrm rot="182730">
            <a:off x="691586" y="2929301"/>
            <a:ext cx="7721371" cy="3684120"/>
          </a:xfrm>
          <a:prstGeom prst="irregularSeal2">
            <a:avLst/>
          </a:prstGeom>
          <a:solidFill>
            <a:srgbClr val="A24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xplosion 1 14"/>
          <p:cNvSpPr/>
          <p:nvPr/>
        </p:nvSpPr>
        <p:spPr>
          <a:xfrm>
            <a:off x="278181" y="3126349"/>
            <a:ext cx="8002961" cy="3532495"/>
          </a:xfrm>
          <a:prstGeom prst="irregularSeal1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74293" y="4338598"/>
            <a:ext cx="44710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Fire Them!!!</a:t>
            </a:r>
          </a:p>
        </p:txBody>
      </p:sp>
    </p:spTree>
    <p:extLst>
      <p:ext uri="{BB962C8B-B14F-4D97-AF65-F5344CB8AC3E}">
        <p14:creationId xmlns:p14="http://schemas.microsoft.com/office/powerpoint/2010/main" val="187749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sosceles Triangle 30"/>
          <p:cNvSpPr/>
          <p:nvPr/>
        </p:nvSpPr>
        <p:spPr>
          <a:xfrm>
            <a:off x="2819400" y="990600"/>
            <a:ext cx="3429000" cy="3505200"/>
          </a:xfrm>
          <a:prstGeom prst="triangle">
            <a:avLst/>
          </a:prstGeom>
          <a:solidFill>
            <a:srgbClr val="E9FB0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3676650" y="990600"/>
            <a:ext cx="1714500" cy="1752600"/>
          </a:xfrm>
          <a:prstGeom prst="triangle">
            <a:avLst/>
          </a:prstGeom>
          <a:solidFill>
            <a:srgbClr val="00B83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>
            <a:endCxn id="31" idx="3"/>
          </p:cNvCxnSpPr>
          <p:nvPr/>
        </p:nvCxnSpPr>
        <p:spPr>
          <a:xfrm>
            <a:off x="4533900" y="2743200"/>
            <a:ext cx="0" cy="175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1730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895263" y="3254514"/>
            <a:ext cx="49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76650" y="3254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4765" y="228599"/>
            <a:ext cx="449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Building you’re A-Team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513582"/>
            <a:ext cx="1573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Believe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7139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Unskilled</a:t>
            </a:r>
          </a:p>
          <a:p>
            <a:r>
              <a:rPr lang="en-US" sz="3200" dirty="0" smtClean="0"/>
              <a:t> Believe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3113782"/>
            <a:ext cx="2592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Don’t Believe</a:t>
            </a:r>
            <a:endParaRPr lang="en-US" sz="3200" dirty="0"/>
          </a:p>
        </p:txBody>
      </p:sp>
      <p:sp>
        <p:nvSpPr>
          <p:cNvPr id="20" name="Curved Left Arrow 19"/>
          <p:cNvSpPr/>
          <p:nvPr/>
        </p:nvSpPr>
        <p:spPr>
          <a:xfrm rot="12092758">
            <a:off x="2808814" y="1607646"/>
            <a:ext cx="119084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Left Arrow 20"/>
          <p:cNvSpPr/>
          <p:nvPr/>
        </p:nvSpPr>
        <p:spPr>
          <a:xfrm rot="9525476" flipH="1">
            <a:off x="5066053" y="1667955"/>
            <a:ext cx="116388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Explosion 2 13"/>
          <p:cNvSpPr/>
          <p:nvPr/>
        </p:nvSpPr>
        <p:spPr>
          <a:xfrm rot="182730">
            <a:off x="691586" y="2929301"/>
            <a:ext cx="7721371" cy="3684120"/>
          </a:xfrm>
          <a:prstGeom prst="irregularSeal2">
            <a:avLst/>
          </a:prstGeom>
          <a:solidFill>
            <a:srgbClr val="A24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xplosion 1 14"/>
          <p:cNvSpPr/>
          <p:nvPr/>
        </p:nvSpPr>
        <p:spPr>
          <a:xfrm>
            <a:off x="278181" y="3126349"/>
            <a:ext cx="8002961" cy="3532495"/>
          </a:xfrm>
          <a:prstGeom prst="irregularSeal1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74293" y="4338598"/>
            <a:ext cx="44710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Fire Them!!!</a:t>
            </a:r>
          </a:p>
        </p:txBody>
      </p:sp>
    </p:spTree>
    <p:extLst>
      <p:ext uri="{BB962C8B-B14F-4D97-AF65-F5344CB8AC3E}">
        <p14:creationId xmlns:p14="http://schemas.microsoft.com/office/powerpoint/2010/main" val="245955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" grpId="0"/>
      <p:bldP spid="7" grpId="0"/>
      <p:bldP spid="12" grpId="0"/>
      <p:bldP spid="13" grpId="0"/>
      <p:bldP spid="20" grpId="0" animBg="1"/>
      <p:bldP spid="21" grpId="0" animBg="1"/>
      <p:bldP spid="14" grpId="0" animBg="1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>
                <a:latin typeface="Old English Text MT" pitchFamily="66" charset="0"/>
              </a:rPr>
              <a:t>Crew (Payroll)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Old English Text MT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Payroll Costs whether paid by the hour or on a commission basis should not exceed 35.0% of inventory sales.</a:t>
            </a:r>
          </a:p>
          <a:p>
            <a:pPr marL="0" indent="0">
              <a:buNone/>
            </a:pPr>
            <a:endParaRPr lang="en-US" b="1" dirty="0">
              <a:latin typeface="Old English Text MT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This includes sub-contract and casual labor.</a:t>
            </a:r>
            <a:endParaRPr lang="en-US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5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>
                <a:latin typeface="Old English Text MT" pitchFamily="66" charset="0"/>
              </a:rPr>
              <a:t>Crew (Payroll)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Payroll can be further broken down:</a:t>
            </a:r>
          </a:p>
          <a:p>
            <a:pPr marL="0" indent="0">
              <a:buNone/>
            </a:pPr>
            <a:r>
              <a:rPr lang="en-US" b="1" dirty="0">
                <a:latin typeface="Old English Text MT" pitchFamily="66" charset="0"/>
              </a:rPr>
              <a:t>	</a:t>
            </a:r>
            <a:r>
              <a:rPr lang="en-US" b="1" dirty="0" smtClean="0">
                <a:latin typeface="Old English Text MT" pitchFamily="66" charset="0"/>
              </a:rPr>
              <a:t>Sales &amp; Admin                   5.0%</a:t>
            </a:r>
          </a:p>
          <a:p>
            <a:pPr marL="0" indent="0">
              <a:buNone/>
            </a:pPr>
            <a:r>
              <a:rPr lang="en-US" b="1" dirty="0">
                <a:latin typeface="Old English Text MT" pitchFamily="66" charset="0"/>
              </a:rPr>
              <a:t>	</a:t>
            </a:r>
            <a:r>
              <a:rPr lang="en-US" b="1" dirty="0" smtClean="0">
                <a:latin typeface="Old English Text MT" pitchFamily="66" charset="0"/>
              </a:rPr>
              <a:t>Design &amp; Processing       15.0%</a:t>
            </a:r>
          </a:p>
          <a:p>
            <a:pPr marL="0" indent="0">
              <a:buNone/>
            </a:pPr>
            <a:r>
              <a:rPr lang="en-US" b="1" dirty="0">
                <a:latin typeface="Old English Text MT" pitchFamily="66" charset="0"/>
              </a:rPr>
              <a:t>	</a:t>
            </a:r>
            <a:r>
              <a:rPr lang="en-US" b="1" dirty="0" smtClean="0">
                <a:latin typeface="Old English Text MT" pitchFamily="66" charset="0"/>
              </a:rPr>
              <a:t>Delivery		                5.0%</a:t>
            </a:r>
          </a:p>
          <a:p>
            <a:pPr marL="0" indent="0">
              <a:buNone/>
            </a:pPr>
            <a:r>
              <a:rPr lang="en-US" b="1" dirty="0">
                <a:latin typeface="Old English Text MT" pitchFamily="66" charset="0"/>
              </a:rPr>
              <a:t>	</a:t>
            </a:r>
            <a:r>
              <a:rPr lang="en-US" b="1" u="sng" dirty="0" smtClean="0">
                <a:latin typeface="Old English Text MT" pitchFamily="66" charset="0"/>
              </a:rPr>
              <a:t>Officers/Owners               10.0%</a:t>
            </a:r>
          </a:p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	Total:			     35.0%</a:t>
            </a:r>
          </a:p>
          <a:p>
            <a:pPr marL="0" indent="0">
              <a:buNone/>
            </a:pPr>
            <a:endParaRPr lang="en-US" sz="1400" b="1" dirty="0" smtClean="0">
              <a:latin typeface="Old English Text MT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Know what “your” payroll </a:t>
            </a:r>
            <a:r>
              <a:rPr lang="en-US" b="1" dirty="0" smtClean="0">
                <a:latin typeface="Old English Text MT" pitchFamily="66" charset="0"/>
              </a:rPr>
              <a:t>percentages </a:t>
            </a:r>
            <a:r>
              <a:rPr lang="en-US" b="1" dirty="0" smtClean="0">
                <a:latin typeface="Old English Text MT" pitchFamily="66" charset="0"/>
              </a:rPr>
              <a:t>really are…</a:t>
            </a:r>
          </a:p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Gross Payroll Dollars/Inventory Sales = %</a:t>
            </a:r>
          </a:p>
          <a:p>
            <a:pPr marL="0" indent="0">
              <a:buNone/>
            </a:pPr>
            <a:endParaRPr lang="en-US" sz="1300" b="1" dirty="0">
              <a:latin typeface="Old English Text MT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Old English Text MT" pitchFamily="66" charset="0"/>
              </a:rPr>
              <a:t>Benefits are generally 12 – 14% of Gross Pay.</a:t>
            </a:r>
            <a:endParaRPr lang="en-US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705600" y="3035300"/>
            <a:ext cx="858856" cy="952500"/>
          </a:xfrm>
          <a:custGeom>
            <a:avLst/>
            <a:gdLst>
              <a:gd name="connsiteX0" fmla="*/ 838200 w 858856"/>
              <a:gd name="connsiteY0" fmla="*/ 0 h 952500"/>
              <a:gd name="connsiteX1" fmla="*/ 812800 w 858856"/>
              <a:gd name="connsiteY1" fmla="*/ 381000 h 952500"/>
              <a:gd name="connsiteX2" fmla="*/ 431800 w 858856"/>
              <a:gd name="connsiteY2" fmla="*/ 508000 h 952500"/>
              <a:gd name="connsiteX3" fmla="*/ 127000 w 858856"/>
              <a:gd name="connsiteY3" fmla="*/ 876300 h 952500"/>
              <a:gd name="connsiteX4" fmla="*/ 0 w 858856"/>
              <a:gd name="connsiteY4" fmla="*/ 952500 h 952500"/>
              <a:gd name="connsiteX5" fmla="*/ 0 w 858856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856" h="952500">
                <a:moveTo>
                  <a:pt x="838200" y="0"/>
                </a:moveTo>
                <a:cubicBezTo>
                  <a:pt x="859366" y="148166"/>
                  <a:pt x="880533" y="296333"/>
                  <a:pt x="812800" y="381000"/>
                </a:cubicBezTo>
                <a:cubicBezTo>
                  <a:pt x="745067" y="465667"/>
                  <a:pt x="546100" y="425450"/>
                  <a:pt x="431800" y="508000"/>
                </a:cubicBezTo>
                <a:cubicBezTo>
                  <a:pt x="317500" y="590550"/>
                  <a:pt x="198967" y="802217"/>
                  <a:pt x="127000" y="876300"/>
                </a:cubicBezTo>
                <a:cubicBezTo>
                  <a:pt x="55033" y="950383"/>
                  <a:pt x="0" y="952500"/>
                  <a:pt x="0" y="952500"/>
                </a:cubicBezTo>
                <a:lnTo>
                  <a:pt x="0" y="952500"/>
                </a:lnTo>
              </a:path>
            </a:pathLst>
          </a:cu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10200" y="3657600"/>
            <a:ext cx="1295400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Old English Text MT" pitchFamily="66" charset="0"/>
              </a:rPr>
              <a:t>Sails</a:t>
            </a:r>
            <a:endParaRPr lang="en-US" b="1" dirty="0" smtClean="0">
              <a:solidFill>
                <a:schemeClr val="tx1"/>
              </a:solidFill>
              <a:latin typeface="Old English Text MT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8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Sails (Sales)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41148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sz="4300" b="1" dirty="0" smtClean="0">
                <a:latin typeface="Old English Text MT" pitchFamily="66" charset="0"/>
              </a:rPr>
              <a:t>Gross Sales</a:t>
            </a:r>
          </a:p>
          <a:p>
            <a:endParaRPr lang="en-US" sz="1500" dirty="0" smtClean="0"/>
          </a:p>
          <a:p>
            <a:r>
              <a:rPr lang="en-US" sz="3000" b="1" dirty="0" smtClean="0">
                <a:latin typeface="Old English Text MT" pitchFamily="66" charset="0"/>
              </a:rPr>
              <a:t>Cash Sales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Check Sales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A/R Sales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Wire in Sales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Delivery Income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Service &amp; Relay Charges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Outgoing Wire Orders</a:t>
            </a:r>
            <a:endParaRPr lang="en-US" sz="3000" b="1" dirty="0">
              <a:latin typeface="Old English Text MT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68129" y="1524000"/>
            <a:ext cx="4247271" cy="4114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300" b="1" dirty="0" smtClean="0">
                <a:latin typeface="Old English Text MT" pitchFamily="66" charset="0"/>
              </a:rPr>
              <a:t>Inventory Sales</a:t>
            </a:r>
          </a:p>
          <a:p>
            <a:endParaRPr lang="en-US" sz="1500" dirty="0" smtClean="0"/>
          </a:p>
          <a:p>
            <a:r>
              <a:rPr lang="en-US" sz="3000" b="1" dirty="0" smtClean="0">
                <a:latin typeface="Old English Text MT" pitchFamily="66" charset="0"/>
              </a:rPr>
              <a:t>Fresh Flowers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Plants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Balloons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Dried &amp; Silks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Fruit, Snack &amp; Gourmet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Gifts</a:t>
            </a:r>
          </a:p>
          <a:p>
            <a:r>
              <a:rPr lang="en-US" sz="3000" b="1" dirty="0" smtClean="0">
                <a:latin typeface="Old English Text MT" pitchFamily="66" charset="0"/>
              </a:rPr>
              <a:t>Cards</a:t>
            </a:r>
          </a:p>
          <a:p>
            <a:pPr lvl="3"/>
            <a:endParaRPr lang="en-US" sz="1800" dirty="0" smtClean="0"/>
          </a:p>
        </p:txBody>
      </p:sp>
      <p:sp>
        <p:nvSpPr>
          <p:cNvPr id="6" name="Right Brace 5"/>
          <p:cNvSpPr/>
          <p:nvPr/>
        </p:nvSpPr>
        <p:spPr>
          <a:xfrm>
            <a:off x="2209800" y="2286000"/>
            <a:ext cx="2458329" cy="1828800"/>
          </a:xfrm>
          <a:prstGeom prst="rightBrace">
            <a:avLst>
              <a:gd name="adj1" fmla="val 8333"/>
              <a:gd name="adj2" fmla="val 4911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57800" y="540127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Old English Text MT" pitchFamily="66" charset="0"/>
              </a:rPr>
              <a:t>Other Income</a:t>
            </a:r>
          </a:p>
          <a:p>
            <a:r>
              <a:rPr lang="en-US" b="1" dirty="0" smtClean="0">
                <a:latin typeface="Old English Text MT" pitchFamily="66" charset="0"/>
              </a:rPr>
              <a:t>     Delivery </a:t>
            </a:r>
            <a:r>
              <a:rPr lang="en-US" b="1" dirty="0">
                <a:latin typeface="Old English Text MT" pitchFamily="66" charset="0"/>
              </a:rPr>
              <a:t>Income</a:t>
            </a:r>
          </a:p>
          <a:p>
            <a:r>
              <a:rPr lang="en-US" b="1" dirty="0" smtClean="0">
                <a:latin typeface="Old English Text MT" pitchFamily="66" charset="0"/>
              </a:rPr>
              <a:t>     Service </a:t>
            </a:r>
            <a:r>
              <a:rPr lang="en-US" b="1" dirty="0">
                <a:latin typeface="Old English Text MT" pitchFamily="66" charset="0"/>
              </a:rPr>
              <a:t>&amp; Relay Charges</a:t>
            </a:r>
          </a:p>
          <a:p>
            <a:r>
              <a:rPr lang="en-US" b="1" dirty="0" smtClean="0">
                <a:latin typeface="Old English Text MT" pitchFamily="66" charset="0"/>
              </a:rPr>
              <a:t>     Outgoing </a:t>
            </a:r>
            <a:r>
              <a:rPr lang="en-US" b="1" dirty="0">
                <a:latin typeface="Old English Text MT" pitchFamily="66" charset="0"/>
              </a:rPr>
              <a:t>Wire Orders</a:t>
            </a:r>
          </a:p>
        </p:txBody>
      </p:sp>
      <p:sp>
        <p:nvSpPr>
          <p:cNvPr id="9" name="Right Brace 8"/>
          <p:cNvSpPr/>
          <p:nvPr/>
        </p:nvSpPr>
        <p:spPr>
          <a:xfrm rot="856968">
            <a:off x="3349506" y="4477650"/>
            <a:ext cx="1892006" cy="1484100"/>
          </a:xfrm>
          <a:prstGeom prst="rightBrace">
            <a:avLst>
              <a:gd name="adj1" fmla="val 8333"/>
              <a:gd name="adj2" fmla="val 523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1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Marketing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257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Old English Text MT" pitchFamily="66" charset="0"/>
              </a:rPr>
              <a:t>Marketing expense should average about 5-7% of inventory sales.</a:t>
            </a:r>
          </a:p>
          <a:p>
            <a:endParaRPr lang="en-US" sz="1600" b="1" dirty="0"/>
          </a:p>
          <a:p>
            <a:r>
              <a:rPr lang="en-US" sz="4000" b="1" dirty="0" smtClean="0">
                <a:latin typeface="Old English Text MT" pitchFamily="66" charset="0"/>
              </a:rPr>
              <a:t>Where to spend </a:t>
            </a:r>
            <a:r>
              <a:rPr lang="en-US" sz="4000" b="1" dirty="0" smtClean="0">
                <a:latin typeface="Old English Text MT" pitchFamily="66" charset="0"/>
              </a:rPr>
              <a:t>your marketing dollars </a:t>
            </a:r>
            <a:r>
              <a:rPr lang="en-US" sz="4000" b="1" dirty="0" smtClean="0">
                <a:latin typeface="Old English Text MT" pitchFamily="66" charset="0"/>
              </a:rPr>
              <a:t>is crucial.</a:t>
            </a:r>
          </a:p>
          <a:p>
            <a:endParaRPr lang="en-US" sz="1600" dirty="0" smtClean="0"/>
          </a:p>
          <a:p>
            <a:r>
              <a:rPr lang="en-US" sz="4000" b="1" dirty="0" smtClean="0">
                <a:latin typeface="Old English Text MT" pitchFamily="66" charset="0"/>
              </a:rPr>
              <a:t>Have a Marketing Strategy.</a:t>
            </a:r>
          </a:p>
          <a:p>
            <a:endParaRPr lang="en-US" sz="1600" dirty="0" smtClean="0"/>
          </a:p>
          <a:p>
            <a:r>
              <a:rPr lang="en-US" sz="4000" b="1" dirty="0" smtClean="0">
                <a:latin typeface="Old English Text MT" pitchFamily="66" charset="0"/>
              </a:rPr>
              <a:t>Be more involved in your community.</a:t>
            </a:r>
            <a:endParaRPr lang="en-US" sz="4000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7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Marketing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1752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Old English Text MT" pitchFamily="66" charset="0"/>
              </a:rPr>
              <a:t>Develop an Email List and Social Media following.</a:t>
            </a:r>
          </a:p>
          <a:p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3063657"/>
            <a:ext cx="3200400" cy="31085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Blog</a:t>
            </a:r>
          </a:p>
          <a:p>
            <a:r>
              <a:rPr lang="en-US" sz="2800" b="1" dirty="0"/>
              <a:t>Facebook</a:t>
            </a:r>
          </a:p>
          <a:p>
            <a:r>
              <a:rPr lang="en-US" sz="2800" b="1" dirty="0" err="1"/>
              <a:t>Linkedin</a:t>
            </a:r>
            <a:endParaRPr lang="en-US" sz="2800" b="1" dirty="0"/>
          </a:p>
          <a:p>
            <a:r>
              <a:rPr lang="en-US" sz="2800" b="1" dirty="0" err="1"/>
              <a:t>Utube</a:t>
            </a:r>
            <a:endParaRPr lang="en-US" sz="2800" b="1" dirty="0"/>
          </a:p>
          <a:p>
            <a:r>
              <a:rPr lang="en-US" sz="2800" b="1" dirty="0" err="1"/>
              <a:t>Pinterest</a:t>
            </a:r>
            <a:endParaRPr lang="en-US" sz="2800" b="1" dirty="0"/>
          </a:p>
          <a:p>
            <a:r>
              <a:rPr lang="en-US" sz="2800" b="1" dirty="0"/>
              <a:t>Twitter</a:t>
            </a:r>
          </a:p>
          <a:p>
            <a:r>
              <a:rPr lang="en-US" sz="2800" b="1" dirty="0"/>
              <a:t>4Square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40574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Hootsuite</a:t>
            </a:r>
            <a:endParaRPr lang="en-US" sz="3600" b="1" dirty="0" smtClean="0"/>
          </a:p>
          <a:p>
            <a:r>
              <a:rPr lang="en-US" sz="3600" b="1" dirty="0" err="1" smtClean="0"/>
              <a:t>Tweetdeck</a:t>
            </a:r>
            <a:endParaRPr lang="en-US" sz="3600" b="1" dirty="0"/>
          </a:p>
        </p:txBody>
      </p:sp>
      <p:sp>
        <p:nvSpPr>
          <p:cNvPr id="6" name="Right Brace 5"/>
          <p:cNvSpPr/>
          <p:nvPr/>
        </p:nvSpPr>
        <p:spPr>
          <a:xfrm>
            <a:off x="2057400" y="3200399"/>
            <a:ext cx="1143000" cy="2879943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4953000" y="4057471"/>
            <a:ext cx="1143000" cy="1352729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3559076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These products allow you to Schedule &amp; Post on multiple platforms at once.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03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705600" y="3035300"/>
            <a:ext cx="858856" cy="952500"/>
          </a:xfrm>
          <a:custGeom>
            <a:avLst/>
            <a:gdLst>
              <a:gd name="connsiteX0" fmla="*/ 838200 w 858856"/>
              <a:gd name="connsiteY0" fmla="*/ 0 h 952500"/>
              <a:gd name="connsiteX1" fmla="*/ 812800 w 858856"/>
              <a:gd name="connsiteY1" fmla="*/ 381000 h 952500"/>
              <a:gd name="connsiteX2" fmla="*/ 431800 w 858856"/>
              <a:gd name="connsiteY2" fmla="*/ 508000 h 952500"/>
              <a:gd name="connsiteX3" fmla="*/ 127000 w 858856"/>
              <a:gd name="connsiteY3" fmla="*/ 876300 h 952500"/>
              <a:gd name="connsiteX4" fmla="*/ 0 w 858856"/>
              <a:gd name="connsiteY4" fmla="*/ 952500 h 952500"/>
              <a:gd name="connsiteX5" fmla="*/ 0 w 858856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856" h="952500">
                <a:moveTo>
                  <a:pt x="838200" y="0"/>
                </a:moveTo>
                <a:cubicBezTo>
                  <a:pt x="859366" y="148166"/>
                  <a:pt x="880533" y="296333"/>
                  <a:pt x="812800" y="381000"/>
                </a:cubicBezTo>
                <a:cubicBezTo>
                  <a:pt x="745067" y="465667"/>
                  <a:pt x="546100" y="425450"/>
                  <a:pt x="431800" y="508000"/>
                </a:cubicBezTo>
                <a:cubicBezTo>
                  <a:pt x="317500" y="590550"/>
                  <a:pt x="198967" y="802217"/>
                  <a:pt x="127000" y="876300"/>
                </a:cubicBezTo>
                <a:cubicBezTo>
                  <a:pt x="55033" y="950383"/>
                  <a:pt x="0" y="952500"/>
                  <a:pt x="0" y="952500"/>
                </a:cubicBezTo>
                <a:lnTo>
                  <a:pt x="0" y="95250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0200" y="3657600"/>
            <a:ext cx="1295400" cy="6858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Sails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261282" y="3994003"/>
            <a:ext cx="1145219" cy="808816"/>
          </a:xfrm>
          <a:custGeom>
            <a:avLst/>
            <a:gdLst>
              <a:gd name="connsiteX0" fmla="*/ 1145219 w 1145219"/>
              <a:gd name="connsiteY0" fmla="*/ 948 h 808816"/>
              <a:gd name="connsiteX1" fmla="*/ 594803 w 1145219"/>
              <a:gd name="connsiteY1" fmla="*/ 107480 h 808816"/>
              <a:gd name="connsiteX2" fmla="*/ 443883 w 1145219"/>
              <a:gd name="connsiteY2" fmla="*/ 675651 h 808816"/>
              <a:gd name="connsiteX3" fmla="*/ 0 w 1145219"/>
              <a:gd name="connsiteY3" fmla="*/ 808816 h 808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219" h="808816">
                <a:moveTo>
                  <a:pt x="1145219" y="948"/>
                </a:moveTo>
                <a:cubicBezTo>
                  <a:pt x="928455" y="-2012"/>
                  <a:pt x="711692" y="-4971"/>
                  <a:pt x="594803" y="107480"/>
                </a:cubicBezTo>
                <a:cubicBezTo>
                  <a:pt x="477914" y="219931"/>
                  <a:pt x="543017" y="558762"/>
                  <a:pt x="443883" y="675651"/>
                </a:cubicBezTo>
                <a:cubicBezTo>
                  <a:pt x="344749" y="792540"/>
                  <a:pt x="172374" y="800678"/>
                  <a:pt x="0" y="808816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99228" y="2121763"/>
            <a:ext cx="1609379" cy="2683092"/>
          </a:xfrm>
          <a:custGeom>
            <a:avLst/>
            <a:gdLst>
              <a:gd name="connsiteX0" fmla="*/ 717665 w 1609379"/>
              <a:gd name="connsiteY0" fmla="*/ 2681056 h 2683092"/>
              <a:gd name="connsiteX1" fmla="*/ 256026 w 1609379"/>
              <a:gd name="connsiteY1" fmla="*/ 2610035 h 2683092"/>
              <a:gd name="connsiteX2" fmla="*/ 7452 w 1609379"/>
              <a:gd name="connsiteY2" fmla="*/ 2201662 h 2683092"/>
              <a:gd name="connsiteX3" fmla="*/ 531234 w 1609379"/>
              <a:gd name="connsiteY3" fmla="*/ 1899821 h 2683092"/>
              <a:gd name="connsiteX4" fmla="*/ 1143793 w 1609379"/>
              <a:gd name="connsiteY4" fmla="*/ 1571348 h 2683092"/>
              <a:gd name="connsiteX5" fmla="*/ 1525533 w 1609379"/>
              <a:gd name="connsiteY5" fmla="*/ 1154097 h 2683092"/>
              <a:gd name="connsiteX6" fmla="*/ 1578799 w 1609379"/>
              <a:gd name="connsiteY6" fmla="*/ 550416 h 2683092"/>
              <a:gd name="connsiteX7" fmla="*/ 1143793 w 1609379"/>
              <a:gd name="connsiteY7" fmla="*/ 0 h 268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9379" h="2683092">
                <a:moveTo>
                  <a:pt x="717665" y="2681056"/>
                </a:moveTo>
                <a:cubicBezTo>
                  <a:pt x="546030" y="2685495"/>
                  <a:pt x="374395" y="2689934"/>
                  <a:pt x="256026" y="2610035"/>
                </a:cubicBezTo>
                <a:cubicBezTo>
                  <a:pt x="137657" y="2530136"/>
                  <a:pt x="-38416" y="2320031"/>
                  <a:pt x="7452" y="2201662"/>
                </a:cubicBezTo>
                <a:cubicBezTo>
                  <a:pt x="53320" y="2083293"/>
                  <a:pt x="341844" y="2004873"/>
                  <a:pt x="531234" y="1899821"/>
                </a:cubicBezTo>
                <a:cubicBezTo>
                  <a:pt x="720624" y="1794769"/>
                  <a:pt x="978077" y="1695635"/>
                  <a:pt x="1143793" y="1571348"/>
                </a:cubicBezTo>
                <a:cubicBezTo>
                  <a:pt x="1309510" y="1447061"/>
                  <a:pt x="1453032" y="1324252"/>
                  <a:pt x="1525533" y="1154097"/>
                </a:cubicBezTo>
                <a:cubicBezTo>
                  <a:pt x="1598034" y="983942"/>
                  <a:pt x="1642422" y="742765"/>
                  <a:pt x="1578799" y="550416"/>
                </a:cubicBezTo>
                <a:cubicBezTo>
                  <a:pt x="1515176" y="358067"/>
                  <a:pt x="1226651" y="102093"/>
                  <a:pt x="1143793" y="0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10000" y="1386022"/>
            <a:ext cx="1596501" cy="7357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tx1"/>
                </a:solidFill>
                <a:latin typeface="Old English Text MT" pitchFamily="66" charset="0"/>
              </a:rPr>
              <a:t>Cargo</a:t>
            </a:r>
            <a:endParaRPr lang="en-US" sz="2300" b="1" dirty="0">
              <a:solidFill>
                <a:schemeClr val="tx1"/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6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Cost of Goods Sold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Old English Text MT" pitchFamily="66" charset="0"/>
              </a:rPr>
              <a:t>First, you need to know what “your” cost of goods sold should be. </a:t>
            </a:r>
          </a:p>
        </p:txBody>
      </p:sp>
    </p:spTree>
    <p:extLst>
      <p:ext uri="{BB962C8B-B14F-4D97-AF65-F5344CB8AC3E}">
        <p14:creationId xmlns:p14="http://schemas.microsoft.com/office/powerpoint/2010/main" val="38772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Challenges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Old English Text MT" pitchFamily="66" charset="0"/>
              </a:rPr>
              <a:t>Chart Your Course</a:t>
            </a:r>
          </a:p>
          <a:p>
            <a:pPr lvl="1"/>
            <a:r>
              <a:rPr lang="en-US" b="1" dirty="0"/>
              <a:t>Spend 1 Day a week being the visionary that leads </a:t>
            </a:r>
            <a:r>
              <a:rPr lang="en-US" b="1" dirty="0" smtClean="0"/>
              <a:t>your </a:t>
            </a:r>
            <a:r>
              <a:rPr lang="en-US" b="1" dirty="0"/>
              <a:t>business to success.</a:t>
            </a:r>
          </a:p>
          <a:p>
            <a:r>
              <a:rPr lang="en-US" sz="4400" b="1" dirty="0" smtClean="0">
                <a:latin typeface="Old English Text MT" pitchFamily="66" charset="0"/>
              </a:rPr>
              <a:t>Set Goals</a:t>
            </a:r>
          </a:p>
          <a:p>
            <a:pPr lvl="1"/>
            <a:r>
              <a:rPr lang="en-US" b="1" dirty="0" smtClean="0"/>
              <a:t>Write your Top 10 Goals everyday for 30 Days.</a:t>
            </a:r>
          </a:p>
          <a:p>
            <a:r>
              <a:rPr lang="en-US" sz="4400" b="1" dirty="0" smtClean="0">
                <a:latin typeface="Old English Text MT" pitchFamily="66" charset="0"/>
              </a:rPr>
              <a:t>Study the Numbers</a:t>
            </a:r>
            <a:endParaRPr lang="en-US" sz="4000" b="1" dirty="0" smtClean="0">
              <a:latin typeface="Old English Text MT" pitchFamily="66" charset="0"/>
            </a:endParaRPr>
          </a:p>
          <a:p>
            <a:pPr lvl="1"/>
            <a:r>
              <a:rPr lang="en-US" b="1" dirty="0" smtClean="0"/>
              <a:t>Spend 2 days a month going over the numbers of your business.</a:t>
            </a:r>
          </a:p>
        </p:txBody>
      </p:sp>
    </p:spTree>
    <p:extLst>
      <p:ext uri="{BB962C8B-B14F-4D97-AF65-F5344CB8AC3E}">
        <p14:creationId xmlns:p14="http://schemas.microsoft.com/office/powerpoint/2010/main" val="250473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Target COGS Calculation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80340896"/>
              </p:ext>
            </p:extLst>
          </p:nvPr>
        </p:nvGraphicFramePr>
        <p:xfrm>
          <a:off x="152400" y="1295400"/>
          <a:ext cx="8839200" cy="5183507"/>
        </p:xfrm>
        <a:graphic>
          <a:graphicData uri="http://schemas.openxmlformats.org/drawingml/2006/table">
            <a:tbl>
              <a:tblPr/>
              <a:tblGrid>
                <a:gridCol w="1757363"/>
                <a:gridCol w="1878012"/>
                <a:gridCol w="1793875"/>
                <a:gridCol w="1792288"/>
                <a:gridCol w="16176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 Percentage By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Percentage COGS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Weighted 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186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Target COGS Calculation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03109461"/>
              </p:ext>
            </p:extLst>
          </p:nvPr>
        </p:nvGraphicFramePr>
        <p:xfrm>
          <a:off x="152400" y="1295400"/>
          <a:ext cx="8839200" cy="5183507"/>
        </p:xfrm>
        <a:graphic>
          <a:graphicData uri="http://schemas.openxmlformats.org/drawingml/2006/table">
            <a:tbl>
              <a:tblPr/>
              <a:tblGrid>
                <a:gridCol w="1757363"/>
                <a:gridCol w="1878012"/>
                <a:gridCol w="1793875"/>
                <a:gridCol w="1792288"/>
                <a:gridCol w="16176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 Percentage By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Percentage COGS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Weighted 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9407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Target COGS Calculation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133513"/>
              </p:ext>
            </p:extLst>
          </p:nvPr>
        </p:nvGraphicFramePr>
        <p:xfrm>
          <a:off x="152400" y="1295400"/>
          <a:ext cx="8839200" cy="5183507"/>
        </p:xfrm>
        <a:graphic>
          <a:graphicData uri="http://schemas.openxmlformats.org/drawingml/2006/table">
            <a:tbl>
              <a:tblPr/>
              <a:tblGrid>
                <a:gridCol w="1757363"/>
                <a:gridCol w="1878012"/>
                <a:gridCol w="1793875"/>
                <a:gridCol w="1792288"/>
                <a:gridCol w="16176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 Percentage By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Percentage COGS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Weighted 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786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Target COGS Calculation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94242869"/>
              </p:ext>
            </p:extLst>
          </p:nvPr>
        </p:nvGraphicFramePr>
        <p:xfrm>
          <a:off x="152400" y="1295400"/>
          <a:ext cx="8839200" cy="5183507"/>
        </p:xfrm>
        <a:graphic>
          <a:graphicData uri="http://schemas.openxmlformats.org/drawingml/2006/table">
            <a:tbl>
              <a:tblPr/>
              <a:tblGrid>
                <a:gridCol w="1757363"/>
                <a:gridCol w="1878012"/>
                <a:gridCol w="1793875"/>
                <a:gridCol w="1792288"/>
                <a:gridCol w="16176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 Percentage By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Percentage COGS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Weighted 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6918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Target COGS Calculation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71888406"/>
              </p:ext>
            </p:extLst>
          </p:nvPr>
        </p:nvGraphicFramePr>
        <p:xfrm>
          <a:off x="152400" y="1295400"/>
          <a:ext cx="8839200" cy="5183507"/>
        </p:xfrm>
        <a:graphic>
          <a:graphicData uri="http://schemas.openxmlformats.org/drawingml/2006/table">
            <a:tbl>
              <a:tblPr/>
              <a:tblGrid>
                <a:gridCol w="1757363"/>
                <a:gridCol w="1878012"/>
                <a:gridCol w="1793875"/>
                <a:gridCol w="1792288"/>
                <a:gridCol w="16176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 Percentage By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Percentage COGS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Weighted 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8456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Target COGS Calculation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32997556"/>
              </p:ext>
            </p:extLst>
          </p:nvPr>
        </p:nvGraphicFramePr>
        <p:xfrm>
          <a:off x="152400" y="1295400"/>
          <a:ext cx="8839200" cy="5183507"/>
        </p:xfrm>
        <a:graphic>
          <a:graphicData uri="http://schemas.openxmlformats.org/drawingml/2006/table">
            <a:tbl>
              <a:tblPr/>
              <a:tblGrid>
                <a:gridCol w="1757363"/>
                <a:gridCol w="1878012"/>
                <a:gridCol w="1793875"/>
                <a:gridCol w="1792288"/>
                <a:gridCol w="1617662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Sales Percentage By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Percentage COGS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Target Weighted 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hlink"/>
                      </a:fgClr>
                      <a:bgClr>
                        <a:srgbClr val="0000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     35.7%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330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Cost of Goods Sold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Old English Text MT" pitchFamily="66" charset="0"/>
              </a:rPr>
              <a:t>First, you need to know what “your” cost of goods sold should be.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b="1" dirty="0" smtClean="0">
                <a:hlinkClick r:id="rId3" action="ppaction://hlinkfile"/>
              </a:rPr>
              <a:t>Target COGS Generator™</a:t>
            </a:r>
            <a:r>
              <a:rPr lang="en-US" b="1" dirty="0" smtClean="0"/>
              <a:t>)</a:t>
            </a:r>
          </a:p>
          <a:p>
            <a:r>
              <a:rPr lang="en-US" b="1" dirty="0" smtClean="0">
                <a:latin typeface="Old English Text MT" pitchFamily="66" charset="0"/>
              </a:rPr>
              <a:t>Then you need to know what “your” cost of goods sold really are.</a:t>
            </a:r>
          </a:p>
        </p:txBody>
      </p:sp>
    </p:spTree>
    <p:extLst>
      <p:ext uri="{BB962C8B-B14F-4D97-AF65-F5344CB8AC3E}">
        <p14:creationId xmlns:p14="http://schemas.microsoft.com/office/powerpoint/2010/main" val="154847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33CC"/>
                </a:solidFill>
              </a:rPr>
              <a:t>COGS Actual vs. Target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72266321"/>
              </p:ext>
            </p:extLst>
          </p:nvPr>
        </p:nvGraphicFramePr>
        <p:xfrm>
          <a:off x="152400" y="1295400"/>
          <a:ext cx="8534400" cy="5184841"/>
        </p:xfrm>
        <a:graphic>
          <a:graphicData uri="http://schemas.openxmlformats.org/drawingml/2006/table">
            <a:tbl>
              <a:tblPr/>
              <a:tblGrid>
                <a:gridCol w="1757363"/>
                <a:gridCol w="1366837"/>
                <a:gridCol w="1447800"/>
                <a:gridCol w="1219200"/>
                <a:gridCol w="1219200"/>
                <a:gridCol w="15240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Target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7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r>
              <a:rPr lang="en-US" dirty="0">
                <a:solidFill>
                  <a:srgbClr val="FF33CC"/>
                </a:solidFill>
              </a:rPr>
              <a:t>COGS Actual vs. Target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85790464"/>
              </p:ext>
            </p:extLst>
          </p:nvPr>
        </p:nvGraphicFramePr>
        <p:xfrm>
          <a:off x="152400" y="990600"/>
          <a:ext cx="8534400" cy="5192980"/>
        </p:xfrm>
        <a:graphic>
          <a:graphicData uri="http://schemas.openxmlformats.org/drawingml/2006/table">
            <a:tbl>
              <a:tblPr/>
              <a:tblGrid>
                <a:gridCol w="1757363"/>
                <a:gridCol w="1366837"/>
                <a:gridCol w="1447800"/>
                <a:gridCol w="1219200"/>
                <a:gridCol w="1219200"/>
                <a:gridCol w="1524000"/>
              </a:tblGrid>
              <a:tr h="973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Target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6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1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r>
              <a:rPr lang="en-US" dirty="0">
                <a:solidFill>
                  <a:srgbClr val="FF33CC"/>
                </a:solidFill>
              </a:rPr>
              <a:t>COGS Actual vs. Target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13852661"/>
              </p:ext>
            </p:extLst>
          </p:nvPr>
        </p:nvGraphicFramePr>
        <p:xfrm>
          <a:off x="152400" y="990600"/>
          <a:ext cx="8534400" cy="5184841"/>
        </p:xfrm>
        <a:graphic>
          <a:graphicData uri="http://schemas.openxmlformats.org/drawingml/2006/table">
            <a:tbl>
              <a:tblPr/>
              <a:tblGrid>
                <a:gridCol w="1757363"/>
                <a:gridCol w="1366837"/>
                <a:gridCol w="1447800"/>
                <a:gridCol w="1219200"/>
                <a:gridCol w="1219200"/>
                <a:gridCol w="15240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Target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64,350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11,690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27,506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117,545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62439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TOTAL COGS = 40.2%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2638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tx1"/>
              </a:solidFill>
              <a:latin typeface="Old English Text MT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2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399"/>
          </a:xfrm>
        </p:spPr>
        <p:txBody>
          <a:bodyPr/>
          <a:lstStyle/>
          <a:p>
            <a:r>
              <a:rPr lang="en-US" dirty="0">
                <a:solidFill>
                  <a:srgbClr val="FF33CC"/>
                </a:solidFill>
              </a:rPr>
              <a:t>COGS Actual vs. Target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94632267"/>
              </p:ext>
            </p:extLst>
          </p:nvPr>
        </p:nvGraphicFramePr>
        <p:xfrm>
          <a:off x="152400" y="990600"/>
          <a:ext cx="8534400" cy="5184841"/>
        </p:xfrm>
        <a:graphic>
          <a:graphicData uri="http://schemas.openxmlformats.org/drawingml/2006/table">
            <a:tbl>
              <a:tblPr/>
              <a:tblGrid>
                <a:gridCol w="1757363"/>
                <a:gridCol w="1366837"/>
                <a:gridCol w="1447800"/>
                <a:gridCol w="1219200"/>
                <a:gridCol w="1219200"/>
                <a:gridCol w="15240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Target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64,350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11,690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27,506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117,545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62439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TOTAL COGS = 40.2%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8049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r>
              <a:rPr lang="en-US" dirty="0">
                <a:solidFill>
                  <a:srgbClr val="FF33CC"/>
                </a:solidFill>
              </a:rPr>
              <a:t>COGS Actual vs. Target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18235444"/>
              </p:ext>
            </p:extLst>
          </p:nvPr>
        </p:nvGraphicFramePr>
        <p:xfrm>
          <a:off x="152400" y="990600"/>
          <a:ext cx="8534400" cy="5184841"/>
        </p:xfrm>
        <a:graphic>
          <a:graphicData uri="http://schemas.openxmlformats.org/drawingml/2006/table">
            <a:tbl>
              <a:tblPr/>
              <a:tblGrid>
                <a:gridCol w="1757363"/>
                <a:gridCol w="1366837"/>
                <a:gridCol w="1447800"/>
                <a:gridCol w="1219200"/>
                <a:gridCol w="1219200"/>
                <a:gridCol w="15240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Target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64,350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11,690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27,506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117,545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62439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TOTAL COGS = 40.2%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180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33CC"/>
                </a:solidFill>
              </a:rPr>
              <a:t>COGS Actual vs. Target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58719557"/>
              </p:ext>
            </p:extLst>
          </p:nvPr>
        </p:nvGraphicFramePr>
        <p:xfrm>
          <a:off x="152400" y="990600"/>
          <a:ext cx="8534400" cy="5184841"/>
        </p:xfrm>
        <a:graphic>
          <a:graphicData uri="http://schemas.openxmlformats.org/drawingml/2006/table">
            <a:tbl>
              <a:tblPr/>
              <a:tblGrid>
                <a:gridCol w="1757363"/>
                <a:gridCol w="1366837"/>
                <a:gridCol w="1447800"/>
                <a:gridCol w="1219200"/>
                <a:gridCol w="1219200"/>
                <a:gridCol w="15240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Category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Target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COGS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Percentage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Fresh Flowers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64,350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(3.6)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Plants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11,690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Balloons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Dried &amp; Silks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Fruit &amp; Snack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(2.8)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Gifts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(5.0)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Cards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1,142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(7.1)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Design 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27,506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(1.4)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50800" dist="50800" dir="5400000" algn="ctr" rotWithShape="0">
                              <a:schemeClr val="tx1"/>
                            </a:outerShdw>
                          </a:effectLst>
                          <a:latin typeface="Tahoma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117,545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602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4">
                          <a:lumMod val="20000"/>
                          <a:lumOff val="80000"/>
                        </a:schemeClr>
                      </a:fgClr>
                      <a:bgClr>
                        <a:schemeClr val="accent2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62439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TOTAL COGS = 40.2%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94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Cost of Goods Sold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Old English Text MT" pitchFamily="66" charset="0"/>
              </a:rPr>
              <a:t>First, you need to know what “your” cost of goods sold should be. </a:t>
            </a:r>
            <a:r>
              <a:rPr lang="en-US" b="1" dirty="0"/>
              <a:t>(</a:t>
            </a:r>
            <a:r>
              <a:rPr lang="en-US" b="1" dirty="0" smtClean="0">
                <a:hlinkClick r:id="rId3" action="ppaction://hlinkfile"/>
              </a:rPr>
              <a:t>CMA Target COGS Generator</a:t>
            </a:r>
            <a:r>
              <a:rPr lang="en-US" b="1" dirty="0" smtClean="0"/>
              <a:t>™</a:t>
            </a:r>
            <a:r>
              <a:rPr lang="en-US" b="1" dirty="0"/>
              <a:t>)</a:t>
            </a:r>
            <a:endParaRPr lang="en-US" b="1" dirty="0" smtClean="0"/>
          </a:p>
          <a:p>
            <a:r>
              <a:rPr lang="en-US" b="1" dirty="0" smtClean="0">
                <a:latin typeface="Old English Text MT" pitchFamily="66" charset="0"/>
              </a:rPr>
              <a:t>Then, you need to know what “your” cost of goods sold really are.</a:t>
            </a:r>
          </a:p>
          <a:p>
            <a:r>
              <a:rPr lang="en-US" b="1" dirty="0" smtClean="0">
                <a:latin typeface="Old English Text MT" pitchFamily="66" charset="0"/>
              </a:rPr>
              <a:t>If there is a problem in this category here are some places to look:</a:t>
            </a:r>
          </a:p>
          <a:p>
            <a:pPr lvl="1"/>
            <a:r>
              <a:rPr lang="en-US" b="1" dirty="0" smtClean="0">
                <a:latin typeface="Old English Text MT" pitchFamily="66" charset="0"/>
              </a:rPr>
              <a:t>Pricing Models</a:t>
            </a:r>
          </a:p>
          <a:p>
            <a:pPr lvl="1"/>
            <a:r>
              <a:rPr lang="en-US" b="1" dirty="0" smtClean="0">
                <a:latin typeface="Old English Text MT" pitchFamily="66" charset="0"/>
              </a:rPr>
              <a:t>Buying – Don’t over </a:t>
            </a:r>
            <a:r>
              <a:rPr lang="en-US" b="1" dirty="0" smtClean="0">
                <a:latin typeface="Old English Text MT" pitchFamily="66" charset="0"/>
              </a:rPr>
              <a:t>pay </a:t>
            </a:r>
            <a:r>
              <a:rPr lang="en-US" b="1" dirty="0" smtClean="0">
                <a:latin typeface="Old English Text MT" pitchFamily="66" charset="0"/>
              </a:rPr>
              <a:t>or over spend.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(</a:t>
            </a:r>
            <a:r>
              <a:rPr lang="en-US" b="1" dirty="0" smtClean="0">
                <a:hlinkClick r:id="rId4" action="ppaction://hlinkfile"/>
              </a:rPr>
              <a:t>CMA Buyer's Budget Calculator</a:t>
            </a:r>
            <a:r>
              <a:rPr lang="en-US" b="1" dirty="0" smtClean="0"/>
              <a:t> </a:t>
            </a:r>
            <a:r>
              <a:rPr lang="en-US" b="1" dirty="0"/>
              <a:t>™)</a:t>
            </a:r>
            <a:endParaRPr lang="en-US" b="1" dirty="0" smtClean="0"/>
          </a:p>
          <a:p>
            <a:pPr lvl="1"/>
            <a:r>
              <a:rPr lang="en-US" b="1" dirty="0" smtClean="0">
                <a:latin typeface="Old English Text MT" pitchFamily="66" charset="0"/>
              </a:rPr>
              <a:t>Over Stuffing</a:t>
            </a:r>
          </a:p>
          <a:p>
            <a:pPr lvl="1"/>
            <a:r>
              <a:rPr lang="en-US" b="1" dirty="0" smtClean="0">
                <a:latin typeface="Old English Text MT" pitchFamily="66" charset="0"/>
              </a:rPr>
              <a:t>Waste</a:t>
            </a:r>
          </a:p>
          <a:p>
            <a:pPr lvl="1"/>
            <a:r>
              <a:rPr lang="en-US" b="1" dirty="0" smtClean="0">
                <a:latin typeface="Old English Text MT" pitchFamily="66" charset="0"/>
              </a:rPr>
              <a:t>Don’t give away your discounts</a:t>
            </a:r>
            <a:endParaRPr lang="en-US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ld English Text MT" pitchFamily="66" charset="0"/>
              </a:rPr>
              <a:t>An accurate inventory is key to an accurate COGS.  A physical inventory needs to be done once a year, at a minimum.</a:t>
            </a:r>
          </a:p>
          <a:p>
            <a:endParaRPr lang="en-US" sz="44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54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705600" y="3035300"/>
            <a:ext cx="858856" cy="952500"/>
          </a:xfrm>
          <a:custGeom>
            <a:avLst/>
            <a:gdLst>
              <a:gd name="connsiteX0" fmla="*/ 838200 w 858856"/>
              <a:gd name="connsiteY0" fmla="*/ 0 h 952500"/>
              <a:gd name="connsiteX1" fmla="*/ 812800 w 858856"/>
              <a:gd name="connsiteY1" fmla="*/ 381000 h 952500"/>
              <a:gd name="connsiteX2" fmla="*/ 431800 w 858856"/>
              <a:gd name="connsiteY2" fmla="*/ 508000 h 952500"/>
              <a:gd name="connsiteX3" fmla="*/ 127000 w 858856"/>
              <a:gd name="connsiteY3" fmla="*/ 876300 h 952500"/>
              <a:gd name="connsiteX4" fmla="*/ 0 w 858856"/>
              <a:gd name="connsiteY4" fmla="*/ 952500 h 952500"/>
              <a:gd name="connsiteX5" fmla="*/ 0 w 858856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856" h="952500">
                <a:moveTo>
                  <a:pt x="838200" y="0"/>
                </a:moveTo>
                <a:cubicBezTo>
                  <a:pt x="859366" y="148166"/>
                  <a:pt x="880533" y="296333"/>
                  <a:pt x="812800" y="381000"/>
                </a:cubicBezTo>
                <a:cubicBezTo>
                  <a:pt x="745067" y="465667"/>
                  <a:pt x="546100" y="425450"/>
                  <a:pt x="431800" y="508000"/>
                </a:cubicBezTo>
                <a:cubicBezTo>
                  <a:pt x="317500" y="590550"/>
                  <a:pt x="198967" y="802217"/>
                  <a:pt x="127000" y="876300"/>
                </a:cubicBezTo>
                <a:cubicBezTo>
                  <a:pt x="55033" y="950383"/>
                  <a:pt x="0" y="952500"/>
                  <a:pt x="0" y="952500"/>
                </a:cubicBezTo>
                <a:lnTo>
                  <a:pt x="0" y="95250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0200" y="3657600"/>
            <a:ext cx="1295400" cy="6858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Sails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261282" y="3994003"/>
            <a:ext cx="1145219" cy="808816"/>
          </a:xfrm>
          <a:custGeom>
            <a:avLst/>
            <a:gdLst>
              <a:gd name="connsiteX0" fmla="*/ 1145219 w 1145219"/>
              <a:gd name="connsiteY0" fmla="*/ 948 h 808816"/>
              <a:gd name="connsiteX1" fmla="*/ 594803 w 1145219"/>
              <a:gd name="connsiteY1" fmla="*/ 107480 h 808816"/>
              <a:gd name="connsiteX2" fmla="*/ 443883 w 1145219"/>
              <a:gd name="connsiteY2" fmla="*/ 675651 h 808816"/>
              <a:gd name="connsiteX3" fmla="*/ 0 w 1145219"/>
              <a:gd name="connsiteY3" fmla="*/ 808816 h 808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219" h="808816">
                <a:moveTo>
                  <a:pt x="1145219" y="948"/>
                </a:moveTo>
                <a:cubicBezTo>
                  <a:pt x="928455" y="-2012"/>
                  <a:pt x="711692" y="-4971"/>
                  <a:pt x="594803" y="107480"/>
                </a:cubicBezTo>
                <a:cubicBezTo>
                  <a:pt x="477914" y="219931"/>
                  <a:pt x="543017" y="558762"/>
                  <a:pt x="443883" y="675651"/>
                </a:cubicBezTo>
                <a:cubicBezTo>
                  <a:pt x="344749" y="792540"/>
                  <a:pt x="172374" y="800678"/>
                  <a:pt x="0" y="808816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99228" y="2121763"/>
            <a:ext cx="1609379" cy="2683092"/>
          </a:xfrm>
          <a:custGeom>
            <a:avLst/>
            <a:gdLst>
              <a:gd name="connsiteX0" fmla="*/ 717665 w 1609379"/>
              <a:gd name="connsiteY0" fmla="*/ 2681056 h 2683092"/>
              <a:gd name="connsiteX1" fmla="*/ 256026 w 1609379"/>
              <a:gd name="connsiteY1" fmla="*/ 2610035 h 2683092"/>
              <a:gd name="connsiteX2" fmla="*/ 7452 w 1609379"/>
              <a:gd name="connsiteY2" fmla="*/ 2201662 h 2683092"/>
              <a:gd name="connsiteX3" fmla="*/ 531234 w 1609379"/>
              <a:gd name="connsiteY3" fmla="*/ 1899821 h 2683092"/>
              <a:gd name="connsiteX4" fmla="*/ 1143793 w 1609379"/>
              <a:gd name="connsiteY4" fmla="*/ 1571348 h 2683092"/>
              <a:gd name="connsiteX5" fmla="*/ 1525533 w 1609379"/>
              <a:gd name="connsiteY5" fmla="*/ 1154097 h 2683092"/>
              <a:gd name="connsiteX6" fmla="*/ 1578799 w 1609379"/>
              <a:gd name="connsiteY6" fmla="*/ 550416 h 2683092"/>
              <a:gd name="connsiteX7" fmla="*/ 1143793 w 1609379"/>
              <a:gd name="connsiteY7" fmla="*/ 0 h 268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9379" h="2683092">
                <a:moveTo>
                  <a:pt x="717665" y="2681056"/>
                </a:moveTo>
                <a:cubicBezTo>
                  <a:pt x="546030" y="2685495"/>
                  <a:pt x="374395" y="2689934"/>
                  <a:pt x="256026" y="2610035"/>
                </a:cubicBezTo>
                <a:cubicBezTo>
                  <a:pt x="137657" y="2530136"/>
                  <a:pt x="-38416" y="2320031"/>
                  <a:pt x="7452" y="2201662"/>
                </a:cubicBezTo>
                <a:cubicBezTo>
                  <a:pt x="53320" y="2083293"/>
                  <a:pt x="341844" y="2004873"/>
                  <a:pt x="531234" y="1899821"/>
                </a:cubicBezTo>
                <a:cubicBezTo>
                  <a:pt x="720624" y="1794769"/>
                  <a:pt x="978077" y="1695635"/>
                  <a:pt x="1143793" y="1571348"/>
                </a:cubicBezTo>
                <a:cubicBezTo>
                  <a:pt x="1309510" y="1447061"/>
                  <a:pt x="1453032" y="1324252"/>
                  <a:pt x="1525533" y="1154097"/>
                </a:cubicBezTo>
                <a:cubicBezTo>
                  <a:pt x="1598034" y="983942"/>
                  <a:pt x="1642422" y="742765"/>
                  <a:pt x="1578799" y="550416"/>
                </a:cubicBezTo>
                <a:cubicBezTo>
                  <a:pt x="1515176" y="358067"/>
                  <a:pt x="1226651" y="102093"/>
                  <a:pt x="1143793" y="0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618913" y="1224416"/>
            <a:ext cx="1189607" cy="565331"/>
          </a:xfrm>
          <a:custGeom>
            <a:avLst/>
            <a:gdLst>
              <a:gd name="connsiteX0" fmla="*/ 1189607 w 1189607"/>
              <a:gd name="connsiteY0" fmla="*/ 506730 h 565331"/>
              <a:gd name="connsiteX1" fmla="*/ 932155 w 1189607"/>
              <a:gd name="connsiteY1" fmla="*/ 559996 h 565331"/>
              <a:gd name="connsiteX2" fmla="*/ 594804 w 1189607"/>
              <a:gd name="connsiteY2" fmla="*/ 391320 h 565331"/>
              <a:gd name="connsiteX3" fmla="*/ 408372 w 1189607"/>
              <a:gd name="connsiteY3" fmla="*/ 27335 h 565331"/>
              <a:gd name="connsiteX4" fmla="*/ 0 w 1189607"/>
              <a:gd name="connsiteY4" fmla="*/ 53968 h 56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607" h="565331">
                <a:moveTo>
                  <a:pt x="1189607" y="506730"/>
                </a:moveTo>
                <a:cubicBezTo>
                  <a:pt x="1110448" y="542980"/>
                  <a:pt x="1031289" y="579231"/>
                  <a:pt x="932155" y="559996"/>
                </a:cubicBezTo>
                <a:cubicBezTo>
                  <a:pt x="833021" y="540761"/>
                  <a:pt x="682101" y="480097"/>
                  <a:pt x="594804" y="391320"/>
                </a:cubicBezTo>
                <a:cubicBezTo>
                  <a:pt x="507507" y="302543"/>
                  <a:pt x="507506" y="83560"/>
                  <a:pt x="408372" y="27335"/>
                </a:cubicBezTo>
                <a:cubicBezTo>
                  <a:pt x="309238" y="-28890"/>
                  <a:pt x="154619" y="12539"/>
                  <a:pt x="0" y="53968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14400" y="990600"/>
            <a:ext cx="1704512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tx1"/>
                </a:solidFill>
                <a:latin typeface="Old English Text MT" pitchFamily="66" charset="0"/>
              </a:rPr>
              <a:t>Delivery</a:t>
            </a:r>
            <a:endParaRPr lang="en-US" sz="2300" b="1" dirty="0">
              <a:solidFill>
                <a:schemeClr val="tx1"/>
              </a:solidFill>
              <a:latin typeface="Old English Text MT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10000" y="1386022"/>
            <a:ext cx="1596501" cy="735741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Cargo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6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Delivery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Old English Text MT" pitchFamily="66" charset="0"/>
              </a:rPr>
              <a:t>With delivery expenses our target is not a percentage, but instead we want to compare the delivery income with the delivery costs.</a:t>
            </a:r>
            <a:endParaRPr lang="en-US" b="1" dirty="0">
              <a:latin typeface="Old English Text MT" pitchFamily="66" charset="0"/>
            </a:endParaRPr>
          </a:p>
          <a:p>
            <a:endParaRPr lang="en-US" b="1" dirty="0" smtClean="0">
              <a:latin typeface="Old English Text MT" pitchFamily="66" charset="0"/>
            </a:endParaRPr>
          </a:p>
          <a:p>
            <a:r>
              <a:rPr lang="en-US" b="1" dirty="0" smtClean="0">
                <a:latin typeface="Old English Text MT" pitchFamily="66" charset="0"/>
              </a:rPr>
              <a:t>Average delivery fee is $9.95 and going up.</a:t>
            </a:r>
          </a:p>
          <a:p>
            <a:endParaRPr lang="en-US" b="1" dirty="0">
              <a:latin typeface="Old English Text MT" pitchFamily="66" charset="0"/>
            </a:endParaRPr>
          </a:p>
          <a:p>
            <a:r>
              <a:rPr lang="en-US" b="1" dirty="0" smtClean="0">
                <a:latin typeface="Old English Text MT" pitchFamily="66" charset="0"/>
              </a:rPr>
              <a:t>You need to average about three deliveries per driver man hour to make a profit.</a:t>
            </a:r>
            <a:endParaRPr lang="en-US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2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Delivery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lnSpc>
                <a:spcPct val="80000"/>
              </a:lnSpc>
              <a:buNone/>
            </a:pPr>
            <a:r>
              <a:rPr lang="en-US" sz="3600" b="1" dirty="0" smtClean="0">
                <a:latin typeface="Old English Text MT" pitchFamily="66" charset="0"/>
              </a:rPr>
              <a:t>So what are some of the things that should be included in delivery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400" b="1" dirty="0" smtClean="0">
              <a:latin typeface="Old English Text MT" pitchFamily="66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>
                <a:latin typeface="Old English Text MT" pitchFamily="66" charset="0"/>
              </a:rPr>
              <a:t>Salaries – Drivers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>
                <a:latin typeface="Old English Text MT" pitchFamily="66" charset="0"/>
              </a:rPr>
              <a:t>Sub-Contract </a:t>
            </a:r>
            <a:r>
              <a:rPr lang="en-US" sz="2400" b="1" dirty="0" smtClean="0">
                <a:latin typeface="Old English Text MT" pitchFamily="66" charset="0"/>
              </a:rPr>
              <a:t>Drivers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>
                <a:latin typeface="Old English Text MT" pitchFamily="66" charset="0"/>
              </a:rPr>
              <a:t>Gasoline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>
                <a:latin typeface="Old English Text MT" pitchFamily="66" charset="0"/>
              </a:rPr>
              <a:t>Repairs &amp; Maintenance – Vehicles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>
                <a:latin typeface="Old English Text MT" pitchFamily="66" charset="0"/>
              </a:rPr>
              <a:t>Insurance – Vehicles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>
                <a:latin typeface="Old English Text MT" pitchFamily="66" charset="0"/>
              </a:rPr>
              <a:t>Interest – Vehicle </a:t>
            </a:r>
            <a:r>
              <a:rPr lang="en-US" sz="2400" b="1" dirty="0" smtClean="0">
                <a:latin typeface="Old English Text MT" pitchFamily="66" charset="0"/>
              </a:rPr>
              <a:t>Loans</a:t>
            </a:r>
            <a:endParaRPr lang="en-US" sz="2400" b="1" dirty="0">
              <a:latin typeface="Old English Text MT" pitchFamily="66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 smtClean="0">
                <a:latin typeface="Old English Text MT" pitchFamily="66" charset="0"/>
              </a:rPr>
              <a:t>Depreciation </a:t>
            </a:r>
            <a:r>
              <a:rPr lang="en-US" sz="2400" b="1" dirty="0">
                <a:latin typeface="Old English Text MT" pitchFamily="66" charset="0"/>
              </a:rPr>
              <a:t>– </a:t>
            </a:r>
            <a:r>
              <a:rPr lang="en-US" sz="2400" b="1" dirty="0" smtClean="0">
                <a:latin typeface="Old English Text MT" pitchFamily="66" charset="0"/>
              </a:rPr>
              <a:t>Vehicles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 smtClean="0">
                <a:latin typeface="Old English Text MT" pitchFamily="66" charset="0"/>
              </a:rPr>
              <a:t>Delivery </a:t>
            </a:r>
            <a:r>
              <a:rPr lang="en-US" sz="2400" b="1" dirty="0">
                <a:latin typeface="Old English Text MT" pitchFamily="66" charset="0"/>
              </a:rPr>
              <a:t>Stamps (Co-Ops, hospitals, </a:t>
            </a:r>
            <a:r>
              <a:rPr lang="en-US" sz="2400" b="1" dirty="0" err="1">
                <a:latin typeface="Old English Text MT" pitchFamily="66" charset="0"/>
              </a:rPr>
              <a:t>etc</a:t>
            </a:r>
            <a:r>
              <a:rPr lang="en-US" sz="2400" b="1" dirty="0" smtClean="0">
                <a:latin typeface="Old English Text MT" pitchFamily="66" charset="0"/>
              </a:rPr>
              <a:t>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2400" b="1" dirty="0" smtClean="0">
                <a:latin typeface="Old English Text MT" pitchFamily="66" charset="0"/>
              </a:rPr>
              <a:t>Parking &amp; Tolls</a:t>
            </a:r>
            <a:endParaRPr lang="en-US" sz="2400" b="1" dirty="0" smtClean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705600" y="3035300"/>
            <a:ext cx="858856" cy="952500"/>
          </a:xfrm>
          <a:custGeom>
            <a:avLst/>
            <a:gdLst>
              <a:gd name="connsiteX0" fmla="*/ 838200 w 858856"/>
              <a:gd name="connsiteY0" fmla="*/ 0 h 952500"/>
              <a:gd name="connsiteX1" fmla="*/ 812800 w 858856"/>
              <a:gd name="connsiteY1" fmla="*/ 381000 h 952500"/>
              <a:gd name="connsiteX2" fmla="*/ 431800 w 858856"/>
              <a:gd name="connsiteY2" fmla="*/ 508000 h 952500"/>
              <a:gd name="connsiteX3" fmla="*/ 127000 w 858856"/>
              <a:gd name="connsiteY3" fmla="*/ 876300 h 952500"/>
              <a:gd name="connsiteX4" fmla="*/ 0 w 858856"/>
              <a:gd name="connsiteY4" fmla="*/ 952500 h 952500"/>
              <a:gd name="connsiteX5" fmla="*/ 0 w 858856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856" h="952500">
                <a:moveTo>
                  <a:pt x="838200" y="0"/>
                </a:moveTo>
                <a:cubicBezTo>
                  <a:pt x="859366" y="148166"/>
                  <a:pt x="880533" y="296333"/>
                  <a:pt x="812800" y="381000"/>
                </a:cubicBezTo>
                <a:cubicBezTo>
                  <a:pt x="745067" y="465667"/>
                  <a:pt x="546100" y="425450"/>
                  <a:pt x="431800" y="508000"/>
                </a:cubicBezTo>
                <a:cubicBezTo>
                  <a:pt x="317500" y="590550"/>
                  <a:pt x="198967" y="802217"/>
                  <a:pt x="127000" y="876300"/>
                </a:cubicBezTo>
                <a:cubicBezTo>
                  <a:pt x="55033" y="950383"/>
                  <a:pt x="0" y="952500"/>
                  <a:pt x="0" y="952500"/>
                </a:cubicBezTo>
                <a:lnTo>
                  <a:pt x="0" y="95250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0200" y="3657600"/>
            <a:ext cx="1295400" cy="6858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Sails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261282" y="3994003"/>
            <a:ext cx="1145219" cy="808816"/>
          </a:xfrm>
          <a:custGeom>
            <a:avLst/>
            <a:gdLst>
              <a:gd name="connsiteX0" fmla="*/ 1145219 w 1145219"/>
              <a:gd name="connsiteY0" fmla="*/ 948 h 808816"/>
              <a:gd name="connsiteX1" fmla="*/ 594803 w 1145219"/>
              <a:gd name="connsiteY1" fmla="*/ 107480 h 808816"/>
              <a:gd name="connsiteX2" fmla="*/ 443883 w 1145219"/>
              <a:gd name="connsiteY2" fmla="*/ 675651 h 808816"/>
              <a:gd name="connsiteX3" fmla="*/ 0 w 1145219"/>
              <a:gd name="connsiteY3" fmla="*/ 808816 h 808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219" h="808816">
                <a:moveTo>
                  <a:pt x="1145219" y="948"/>
                </a:moveTo>
                <a:cubicBezTo>
                  <a:pt x="928455" y="-2012"/>
                  <a:pt x="711692" y="-4971"/>
                  <a:pt x="594803" y="107480"/>
                </a:cubicBezTo>
                <a:cubicBezTo>
                  <a:pt x="477914" y="219931"/>
                  <a:pt x="543017" y="558762"/>
                  <a:pt x="443883" y="675651"/>
                </a:cubicBezTo>
                <a:cubicBezTo>
                  <a:pt x="344749" y="792540"/>
                  <a:pt x="172374" y="800678"/>
                  <a:pt x="0" y="808816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99228" y="2121763"/>
            <a:ext cx="1609379" cy="2683092"/>
          </a:xfrm>
          <a:custGeom>
            <a:avLst/>
            <a:gdLst>
              <a:gd name="connsiteX0" fmla="*/ 717665 w 1609379"/>
              <a:gd name="connsiteY0" fmla="*/ 2681056 h 2683092"/>
              <a:gd name="connsiteX1" fmla="*/ 256026 w 1609379"/>
              <a:gd name="connsiteY1" fmla="*/ 2610035 h 2683092"/>
              <a:gd name="connsiteX2" fmla="*/ 7452 w 1609379"/>
              <a:gd name="connsiteY2" fmla="*/ 2201662 h 2683092"/>
              <a:gd name="connsiteX3" fmla="*/ 531234 w 1609379"/>
              <a:gd name="connsiteY3" fmla="*/ 1899821 h 2683092"/>
              <a:gd name="connsiteX4" fmla="*/ 1143793 w 1609379"/>
              <a:gd name="connsiteY4" fmla="*/ 1571348 h 2683092"/>
              <a:gd name="connsiteX5" fmla="*/ 1525533 w 1609379"/>
              <a:gd name="connsiteY5" fmla="*/ 1154097 h 2683092"/>
              <a:gd name="connsiteX6" fmla="*/ 1578799 w 1609379"/>
              <a:gd name="connsiteY6" fmla="*/ 550416 h 2683092"/>
              <a:gd name="connsiteX7" fmla="*/ 1143793 w 1609379"/>
              <a:gd name="connsiteY7" fmla="*/ 0 h 268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9379" h="2683092">
                <a:moveTo>
                  <a:pt x="717665" y="2681056"/>
                </a:moveTo>
                <a:cubicBezTo>
                  <a:pt x="546030" y="2685495"/>
                  <a:pt x="374395" y="2689934"/>
                  <a:pt x="256026" y="2610035"/>
                </a:cubicBezTo>
                <a:cubicBezTo>
                  <a:pt x="137657" y="2530136"/>
                  <a:pt x="-38416" y="2320031"/>
                  <a:pt x="7452" y="2201662"/>
                </a:cubicBezTo>
                <a:cubicBezTo>
                  <a:pt x="53320" y="2083293"/>
                  <a:pt x="341844" y="2004873"/>
                  <a:pt x="531234" y="1899821"/>
                </a:cubicBezTo>
                <a:cubicBezTo>
                  <a:pt x="720624" y="1794769"/>
                  <a:pt x="978077" y="1695635"/>
                  <a:pt x="1143793" y="1571348"/>
                </a:cubicBezTo>
                <a:cubicBezTo>
                  <a:pt x="1309510" y="1447061"/>
                  <a:pt x="1453032" y="1324252"/>
                  <a:pt x="1525533" y="1154097"/>
                </a:cubicBezTo>
                <a:cubicBezTo>
                  <a:pt x="1598034" y="983942"/>
                  <a:pt x="1642422" y="742765"/>
                  <a:pt x="1578799" y="550416"/>
                </a:cubicBezTo>
                <a:cubicBezTo>
                  <a:pt x="1515176" y="358067"/>
                  <a:pt x="1226651" y="102093"/>
                  <a:pt x="1143793" y="0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618913" y="1224416"/>
            <a:ext cx="1189607" cy="565331"/>
          </a:xfrm>
          <a:custGeom>
            <a:avLst/>
            <a:gdLst>
              <a:gd name="connsiteX0" fmla="*/ 1189607 w 1189607"/>
              <a:gd name="connsiteY0" fmla="*/ 506730 h 565331"/>
              <a:gd name="connsiteX1" fmla="*/ 932155 w 1189607"/>
              <a:gd name="connsiteY1" fmla="*/ 559996 h 565331"/>
              <a:gd name="connsiteX2" fmla="*/ 594804 w 1189607"/>
              <a:gd name="connsiteY2" fmla="*/ 391320 h 565331"/>
              <a:gd name="connsiteX3" fmla="*/ 408372 w 1189607"/>
              <a:gd name="connsiteY3" fmla="*/ 27335 h 565331"/>
              <a:gd name="connsiteX4" fmla="*/ 0 w 1189607"/>
              <a:gd name="connsiteY4" fmla="*/ 53968 h 56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607" h="565331">
                <a:moveTo>
                  <a:pt x="1189607" y="506730"/>
                </a:moveTo>
                <a:cubicBezTo>
                  <a:pt x="1110448" y="542980"/>
                  <a:pt x="1031289" y="579231"/>
                  <a:pt x="932155" y="559996"/>
                </a:cubicBezTo>
                <a:cubicBezTo>
                  <a:pt x="833021" y="540761"/>
                  <a:pt x="682101" y="480097"/>
                  <a:pt x="594804" y="391320"/>
                </a:cubicBezTo>
                <a:cubicBezTo>
                  <a:pt x="507507" y="302543"/>
                  <a:pt x="507506" y="83560"/>
                  <a:pt x="408372" y="27335"/>
                </a:cubicBezTo>
                <a:cubicBezTo>
                  <a:pt x="309238" y="-28890"/>
                  <a:pt x="154619" y="12539"/>
                  <a:pt x="0" y="53968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14400" y="990600"/>
            <a:ext cx="1704512" cy="6096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Delivery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53795" y="1473693"/>
            <a:ext cx="311525" cy="2521258"/>
          </a:xfrm>
          <a:custGeom>
            <a:avLst/>
            <a:gdLst>
              <a:gd name="connsiteX0" fmla="*/ 311525 w 311525"/>
              <a:gd name="connsiteY0" fmla="*/ 0 h 2521258"/>
              <a:gd name="connsiteX1" fmla="*/ 133972 w 311525"/>
              <a:gd name="connsiteY1" fmla="*/ 133165 h 2521258"/>
              <a:gd name="connsiteX2" fmla="*/ 807 w 311525"/>
              <a:gd name="connsiteY2" fmla="*/ 603682 h 2521258"/>
              <a:gd name="connsiteX3" fmla="*/ 196116 w 311525"/>
              <a:gd name="connsiteY3" fmla="*/ 1269507 h 2521258"/>
              <a:gd name="connsiteX4" fmla="*/ 249382 w 311525"/>
              <a:gd name="connsiteY4" fmla="*/ 1766657 h 2521258"/>
              <a:gd name="connsiteX5" fmla="*/ 80706 w 311525"/>
              <a:gd name="connsiteY5" fmla="*/ 2201662 h 2521258"/>
              <a:gd name="connsiteX6" fmla="*/ 62951 w 311525"/>
              <a:gd name="connsiteY6" fmla="*/ 2521258 h 25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1525" h="2521258">
                <a:moveTo>
                  <a:pt x="311525" y="0"/>
                </a:moveTo>
                <a:cubicBezTo>
                  <a:pt x="248641" y="16275"/>
                  <a:pt x="185758" y="32551"/>
                  <a:pt x="133972" y="133165"/>
                </a:cubicBezTo>
                <a:cubicBezTo>
                  <a:pt x="82186" y="233779"/>
                  <a:pt x="-9550" y="414292"/>
                  <a:pt x="807" y="603682"/>
                </a:cubicBezTo>
                <a:cubicBezTo>
                  <a:pt x="11164" y="793072"/>
                  <a:pt x="154687" y="1075678"/>
                  <a:pt x="196116" y="1269507"/>
                </a:cubicBezTo>
                <a:cubicBezTo>
                  <a:pt x="237545" y="1463336"/>
                  <a:pt x="268617" y="1611298"/>
                  <a:pt x="249382" y="1766657"/>
                </a:cubicBezTo>
                <a:cubicBezTo>
                  <a:pt x="230147" y="1922016"/>
                  <a:pt x="111778" y="2075895"/>
                  <a:pt x="80706" y="2201662"/>
                </a:cubicBezTo>
                <a:cubicBezTo>
                  <a:pt x="49634" y="2327429"/>
                  <a:pt x="56292" y="2424343"/>
                  <a:pt x="62951" y="2521258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2400" y="3987800"/>
            <a:ext cx="2133600" cy="50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tx1"/>
                </a:solidFill>
                <a:latin typeface="Old English Text MT" pitchFamily="66" charset="0"/>
              </a:rPr>
              <a:t>Occupancy</a:t>
            </a:r>
            <a:endParaRPr lang="en-US" sz="2300" b="1" dirty="0">
              <a:solidFill>
                <a:schemeClr val="tx1"/>
              </a:solidFill>
              <a:latin typeface="Old English Text MT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10000" y="1386022"/>
            <a:ext cx="1596501" cy="735741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Cargo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95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>
                <a:latin typeface="Old English Text MT" pitchFamily="66" charset="0"/>
              </a:rPr>
              <a:t>Occupancy Cost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>
              <a:solidFill>
                <a:srgbClr val="0000FF"/>
              </a:solidFill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latin typeface="Old English Text MT" pitchFamily="66" charset="0"/>
              </a:rPr>
              <a:t>Occupancy </a:t>
            </a:r>
            <a:r>
              <a:rPr lang="en-US" sz="2800" b="1" dirty="0" smtClean="0">
                <a:latin typeface="Old English Text MT" pitchFamily="66" charset="0"/>
              </a:rPr>
              <a:t>Costs should include: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000" b="1" dirty="0">
              <a:latin typeface="Old English Text MT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effectLst/>
                <a:latin typeface="Old English Text MT" pitchFamily="66" charset="0"/>
              </a:rPr>
              <a:t>	</a:t>
            </a:r>
            <a:r>
              <a:rPr lang="en-US" sz="2800" b="1" dirty="0" smtClean="0">
                <a:effectLst/>
                <a:latin typeface="Old English Text MT" pitchFamily="66" charset="0"/>
              </a:rPr>
              <a:t>Rent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latin typeface="Old English Text MT" pitchFamily="66" charset="0"/>
              </a:rPr>
              <a:t>	</a:t>
            </a:r>
            <a:r>
              <a:rPr lang="en-US" sz="2800" b="1" dirty="0" smtClean="0">
                <a:latin typeface="Old English Text MT" pitchFamily="66" charset="0"/>
              </a:rPr>
              <a:t>Storage Units</a:t>
            </a:r>
            <a:endParaRPr lang="en-US" sz="2800" b="1" dirty="0">
              <a:effectLst/>
              <a:latin typeface="Old English Text MT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effectLst/>
                <a:latin typeface="Old English Text MT" pitchFamily="66" charset="0"/>
              </a:rPr>
              <a:t>	Gas &amp; </a:t>
            </a:r>
            <a:r>
              <a:rPr lang="en-US" sz="2800" b="1" dirty="0" smtClean="0">
                <a:effectLst/>
                <a:latin typeface="Old English Text MT" pitchFamily="66" charset="0"/>
              </a:rPr>
              <a:t>Electric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effectLst/>
                <a:latin typeface="Old English Text MT" pitchFamily="66" charset="0"/>
              </a:rPr>
              <a:t>	</a:t>
            </a:r>
            <a:r>
              <a:rPr lang="en-US" sz="2800" b="1" dirty="0" smtClean="0">
                <a:effectLst/>
                <a:latin typeface="Old English Text MT" pitchFamily="66" charset="0"/>
              </a:rPr>
              <a:t>Water &amp; Sewage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effectLst/>
                <a:latin typeface="Old English Text MT" pitchFamily="66" charset="0"/>
              </a:rPr>
              <a:t>	Building Repairs &amp; </a:t>
            </a:r>
            <a:r>
              <a:rPr lang="en-US" sz="2800" b="1" dirty="0" smtClean="0">
                <a:effectLst/>
                <a:latin typeface="Old English Text MT" pitchFamily="66" charset="0"/>
              </a:rPr>
              <a:t>Maintenance</a:t>
            </a:r>
            <a:endParaRPr lang="en-US" sz="2800" b="1" dirty="0">
              <a:effectLst/>
              <a:latin typeface="Old English Text MT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effectLst/>
                <a:latin typeface="Old English Text MT" pitchFamily="66" charset="0"/>
              </a:rPr>
              <a:t>	</a:t>
            </a:r>
            <a:r>
              <a:rPr lang="en-US" sz="2800" b="1" dirty="0" smtClean="0">
                <a:effectLst/>
                <a:latin typeface="Old English Text MT" pitchFamily="66" charset="0"/>
              </a:rPr>
              <a:t>Depreciation (Buildings &amp; Improvements)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effectLst/>
                <a:latin typeface="Old English Text MT" pitchFamily="66" charset="0"/>
              </a:rPr>
              <a:t>	</a:t>
            </a:r>
            <a:r>
              <a:rPr lang="en-US" sz="2800" b="1" dirty="0" smtClean="0">
                <a:effectLst/>
                <a:latin typeface="Old English Text MT" pitchFamily="66" charset="0"/>
              </a:rPr>
              <a:t>Security</a:t>
            </a:r>
            <a:r>
              <a:rPr lang="en-US" sz="2800" b="1" dirty="0">
                <a:effectLst/>
                <a:latin typeface="Old English Text MT" pitchFamily="66" charset="0"/>
              </a:rPr>
              <a:t>	</a:t>
            </a:r>
            <a:endParaRPr lang="en-US" sz="2800" b="1" dirty="0" smtClean="0">
              <a:effectLst/>
              <a:latin typeface="Old English Text MT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latin typeface="Old English Text MT" pitchFamily="66" charset="0"/>
              </a:rPr>
              <a:t>	</a:t>
            </a:r>
            <a:r>
              <a:rPr lang="en-US" sz="2800" b="1" dirty="0" smtClean="0">
                <a:effectLst/>
                <a:latin typeface="Old English Text MT" pitchFamily="66" charset="0"/>
              </a:rPr>
              <a:t>Trash Removal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effectLst/>
              <a:latin typeface="Old English Text MT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 smtClean="0">
                <a:effectLst/>
                <a:latin typeface="Old English Text MT" pitchFamily="66" charset="0"/>
              </a:rPr>
              <a:t>These </a:t>
            </a:r>
            <a:r>
              <a:rPr lang="en-US" sz="2800" b="1" dirty="0">
                <a:effectLst/>
                <a:latin typeface="Old English Text MT" pitchFamily="66" charset="0"/>
              </a:rPr>
              <a:t>costs should average 10.0% of Inventory </a:t>
            </a:r>
            <a:r>
              <a:rPr lang="en-US" sz="2800" b="1" dirty="0" smtClean="0">
                <a:effectLst/>
                <a:latin typeface="Old English Text MT" pitchFamily="66" charset="0"/>
              </a:rPr>
              <a:t>Sales.</a:t>
            </a:r>
            <a:endParaRPr lang="en-US" sz="2800" b="1" dirty="0">
              <a:effectLst/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Crew (Payroll)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Old English Text MT" pitchFamily="66" charset="0"/>
              </a:rPr>
              <a:t>Share your vision with your employees.</a:t>
            </a:r>
          </a:p>
          <a:p>
            <a:endParaRPr lang="en-US" sz="2000" b="1" dirty="0">
              <a:latin typeface="Old English Text MT" pitchFamily="66" charset="0"/>
            </a:endParaRPr>
          </a:p>
          <a:p>
            <a:r>
              <a:rPr lang="en-US" sz="4400" b="1" dirty="0" smtClean="0">
                <a:latin typeface="Old English Text MT" pitchFamily="66" charset="0"/>
              </a:rPr>
              <a:t>They must believe in your vision for the </a:t>
            </a:r>
            <a:r>
              <a:rPr lang="en-US" sz="4400" b="1" dirty="0" smtClean="0">
                <a:latin typeface="Old English Text MT" pitchFamily="66" charset="0"/>
              </a:rPr>
              <a:t>Company.</a:t>
            </a:r>
            <a:endParaRPr lang="en-US" sz="4400" b="1" dirty="0" smtClean="0">
              <a:latin typeface="Old English Text MT" pitchFamily="66" charset="0"/>
            </a:endParaRPr>
          </a:p>
          <a:p>
            <a:endParaRPr lang="en-US" sz="2000" b="1" dirty="0">
              <a:latin typeface="Old English Text MT" pitchFamily="66" charset="0"/>
            </a:endParaRPr>
          </a:p>
          <a:p>
            <a:r>
              <a:rPr lang="en-US" sz="4400" b="1" dirty="0" smtClean="0">
                <a:latin typeface="Old English Text MT" pitchFamily="66" charset="0"/>
              </a:rPr>
              <a:t>Lead them on the Journey.</a:t>
            </a:r>
            <a:endParaRPr lang="en-US" sz="4400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01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705600" y="3035300"/>
            <a:ext cx="858856" cy="952500"/>
          </a:xfrm>
          <a:custGeom>
            <a:avLst/>
            <a:gdLst>
              <a:gd name="connsiteX0" fmla="*/ 838200 w 858856"/>
              <a:gd name="connsiteY0" fmla="*/ 0 h 952500"/>
              <a:gd name="connsiteX1" fmla="*/ 812800 w 858856"/>
              <a:gd name="connsiteY1" fmla="*/ 381000 h 952500"/>
              <a:gd name="connsiteX2" fmla="*/ 431800 w 858856"/>
              <a:gd name="connsiteY2" fmla="*/ 508000 h 952500"/>
              <a:gd name="connsiteX3" fmla="*/ 127000 w 858856"/>
              <a:gd name="connsiteY3" fmla="*/ 876300 h 952500"/>
              <a:gd name="connsiteX4" fmla="*/ 0 w 858856"/>
              <a:gd name="connsiteY4" fmla="*/ 952500 h 952500"/>
              <a:gd name="connsiteX5" fmla="*/ 0 w 858856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856" h="952500">
                <a:moveTo>
                  <a:pt x="838200" y="0"/>
                </a:moveTo>
                <a:cubicBezTo>
                  <a:pt x="859366" y="148166"/>
                  <a:pt x="880533" y="296333"/>
                  <a:pt x="812800" y="381000"/>
                </a:cubicBezTo>
                <a:cubicBezTo>
                  <a:pt x="745067" y="465667"/>
                  <a:pt x="546100" y="425450"/>
                  <a:pt x="431800" y="508000"/>
                </a:cubicBezTo>
                <a:cubicBezTo>
                  <a:pt x="317500" y="590550"/>
                  <a:pt x="198967" y="802217"/>
                  <a:pt x="127000" y="876300"/>
                </a:cubicBezTo>
                <a:cubicBezTo>
                  <a:pt x="55033" y="950383"/>
                  <a:pt x="0" y="952500"/>
                  <a:pt x="0" y="952500"/>
                </a:cubicBezTo>
                <a:lnTo>
                  <a:pt x="0" y="95250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0200" y="3657600"/>
            <a:ext cx="1295400" cy="6858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Sails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261282" y="3994003"/>
            <a:ext cx="1145219" cy="808816"/>
          </a:xfrm>
          <a:custGeom>
            <a:avLst/>
            <a:gdLst>
              <a:gd name="connsiteX0" fmla="*/ 1145219 w 1145219"/>
              <a:gd name="connsiteY0" fmla="*/ 948 h 808816"/>
              <a:gd name="connsiteX1" fmla="*/ 594803 w 1145219"/>
              <a:gd name="connsiteY1" fmla="*/ 107480 h 808816"/>
              <a:gd name="connsiteX2" fmla="*/ 443883 w 1145219"/>
              <a:gd name="connsiteY2" fmla="*/ 675651 h 808816"/>
              <a:gd name="connsiteX3" fmla="*/ 0 w 1145219"/>
              <a:gd name="connsiteY3" fmla="*/ 808816 h 808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219" h="808816">
                <a:moveTo>
                  <a:pt x="1145219" y="948"/>
                </a:moveTo>
                <a:cubicBezTo>
                  <a:pt x="928455" y="-2012"/>
                  <a:pt x="711692" y="-4971"/>
                  <a:pt x="594803" y="107480"/>
                </a:cubicBezTo>
                <a:cubicBezTo>
                  <a:pt x="477914" y="219931"/>
                  <a:pt x="543017" y="558762"/>
                  <a:pt x="443883" y="675651"/>
                </a:cubicBezTo>
                <a:cubicBezTo>
                  <a:pt x="344749" y="792540"/>
                  <a:pt x="172374" y="800678"/>
                  <a:pt x="0" y="808816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99228" y="2121763"/>
            <a:ext cx="1609379" cy="2683092"/>
          </a:xfrm>
          <a:custGeom>
            <a:avLst/>
            <a:gdLst>
              <a:gd name="connsiteX0" fmla="*/ 717665 w 1609379"/>
              <a:gd name="connsiteY0" fmla="*/ 2681056 h 2683092"/>
              <a:gd name="connsiteX1" fmla="*/ 256026 w 1609379"/>
              <a:gd name="connsiteY1" fmla="*/ 2610035 h 2683092"/>
              <a:gd name="connsiteX2" fmla="*/ 7452 w 1609379"/>
              <a:gd name="connsiteY2" fmla="*/ 2201662 h 2683092"/>
              <a:gd name="connsiteX3" fmla="*/ 531234 w 1609379"/>
              <a:gd name="connsiteY3" fmla="*/ 1899821 h 2683092"/>
              <a:gd name="connsiteX4" fmla="*/ 1143793 w 1609379"/>
              <a:gd name="connsiteY4" fmla="*/ 1571348 h 2683092"/>
              <a:gd name="connsiteX5" fmla="*/ 1525533 w 1609379"/>
              <a:gd name="connsiteY5" fmla="*/ 1154097 h 2683092"/>
              <a:gd name="connsiteX6" fmla="*/ 1578799 w 1609379"/>
              <a:gd name="connsiteY6" fmla="*/ 550416 h 2683092"/>
              <a:gd name="connsiteX7" fmla="*/ 1143793 w 1609379"/>
              <a:gd name="connsiteY7" fmla="*/ 0 h 268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9379" h="2683092">
                <a:moveTo>
                  <a:pt x="717665" y="2681056"/>
                </a:moveTo>
                <a:cubicBezTo>
                  <a:pt x="546030" y="2685495"/>
                  <a:pt x="374395" y="2689934"/>
                  <a:pt x="256026" y="2610035"/>
                </a:cubicBezTo>
                <a:cubicBezTo>
                  <a:pt x="137657" y="2530136"/>
                  <a:pt x="-38416" y="2320031"/>
                  <a:pt x="7452" y="2201662"/>
                </a:cubicBezTo>
                <a:cubicBezTo>
                  <a:pt x="53320" y="2083293"/>
                  <a:pt x="341844" y="2004873"/>
                  <a:pt x="531234" y="1899821"/>
                </a:cubicBezTo>
                <a:cubicBezTo>
                  <a:pt x="720624" y="1794769"/>
                  <a:pt x="978077" y="1695635"/>
                  <a:pt x="1143793" y="1571348"/>
                </a:cubicBezTo>
                <a:cubicBezTo>
                  <a:pt x="1309510" y="1447061"/>
                  <a:pt x="1453032" y="1324252"/>
                  <a:pt x="1525533" y="1154097"/>
                </a:cubicBezTo>
                <a:cubicBezTo>
                  <a:pt x="1598034" y="983942"/>
                  <a:pt x="1642422" y="742765"/>
                  <a:pt x="1578799" y="550416"/>
                </a:cubicBezTo>
                <a:cubicBezTo>
                  <a:pt x="1515176" y="358067"/>
                  <a:pt x="1226651" y="102093"/>
                  <a:pt x="1143793" y="0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618913" y="1224416"/>
            <a:ext cx="1189607" cy="565331"/>
          </a:xfrm>
          <a:custGeom>
            <a:avLst/>
            <a:gdLst>
              <a:gd name="connsiteX0" fmla="*/ 1189607 w 1189607"/>
              <a:gd name="connsiteY0" fmla="*/ 506730 h 565331"/>
              <a:gd name="connsiteX1" fmla="*/ 932155 w 1189607"/>
              <a:gd name="connsiteY1" fmla="*/ 559996 h 565331"/>
              <a:gd name="connsiteX2" fmla="*/ 594804 w 1189607"/>
              <a:gd name="connsiteY2" fmla="*/ 391320 h 565331"/>
              <a:gd name="connsiteX3" fmla="*/ 408372 w 1189607"/>
              <a:gd name="connsiteY3" fmla="*/ 27335 h 565331"/>
              <a:gd name="connsiteX4" fmla="*/ 0 w 1189607"/>
              <a:gd name="connsiteY4" fmla="*/ 53968 h 56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607" h="565331">
                <a:moveTo>
                  <a:pt x="1189607" y="506730"/>
                </a:moveTo>
                <a:cubicBezTo>
                  <a:pt x="1110448" y="542980"/>
                  <a:pt x="1031289" y="579231"/>
                  <a:pt x="932155" y="559996"/>
                </a:cubicBezTo>
                <a:cubicBezTo>
                  <a:pt x="833021" y="540761"/>
                  <a:pt x="682101" y="480097"/>
                  <a:pt x="594804" y="391320"/>
                </a:cubicBezTo>
                <a:cubicBezTo>
                  <a:pt x="507507" y="302543"/>
                  <a:pt x="507506" y="83560"/>
                  <a:pt x="408372" y="27335"/>
                </a:cubicBezTo>
                <a:cubicBezTo>
                  <a:pt x="309238" y="-28890"/>
                  <a:pt x="154619" y="12539"/>
                  <a:pt x="0" y="53968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14400" y="990600"/>
            <a:ext cx="1704512" cy="6096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Delivery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53795" y="1473693"/>
            <a:ext cx="311525" cy="2521258"/>
          </a:xfrm>
          <a:custGeom>
            <a:avLst/>
            <a:gdLst>
              <a:gd name="connsiteX0" fmla="*/ 311525 w 311525"/>
              <a:gd name="connsiteY0" fmla="*/ 0 h 2521258"/>
              <a:gd name="connsiteX1" fmla="*/ 133972 w 311525"/>
              <a:gd name="connsiteY1" fmla="*/ 133165 h 2521258"/>
              <a:gd name="connsiteX2" fmla="*/ 807 w 311525"/>
              <a:gd name="connsiteY2" fmla="*/ 603682 h 2521258"/>
              <a:gd name="connsiteX3" fmla="*/ 196116 w 311525"/>
              <a:gd name="connsiteY3" fmla="*/ 1269507 h 2521258"/>
              <a:gd name="connsiteX4" fmla="*/ 249382 w 311525"/>
              <a:gd name="connsiteY4" fmla="*/ 1766657 h 2521258"/>
              <a:gd name="connsiteX5" fmla="*/ 80706 w 311525"/>
              <a:gd name="connsiteY5" fmla="*/ 2201662 h 2521258"/>
              <a:gd name="connsiteX6" fmla="*/ 62951 w 311525"/>
              <a:gd name="connsiteY6" fmla="*/ 2521258 h 25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1525" h="2521258">
                <a:moveTo>
                  <a:pt x="311525" y="0"/>
                </a:moveTo>
                <a:cubicBezTo>
                  <a:pt x="248641" y="16275"/>
                  <a:pt x="185758" y="32551"/>
                  <a:pt x="133972" y="133165"/>
                </a:cubicBezTo>
                <a:cubicBezTo>
                  <a:pt x="82186" y="233779"/>
                  <a:pt x="-9550" y="414292"/>
                  <a:pt x="807" y="603682"/>
                </a:cubicBezTo>
                <a:cubicBezTo>
                  <a:pt x="11164" y="793072"/>
                  <a:pt x="154687" y="1075678"/>
                  <a:pt x="196116" y="1269507"/>
                </a:cubicBezTo>
                <a:cubicBezTo>
                  <a:pt x="237545" y="1463336"/>
                  <a:pt x="268617" y="1611298"/>
                  <a:pt x="249382" y="1766657"/>
                </a:cubicBezTo>
                <a:cubicBezTo>
                  <a:pt x="230147" y="1922016"/>
                  <a:pt x="111778" y="2075895"/>
                  <a:pt x="80706" y="2201662"/>
                </a:cubicBezTo>
                <a:cubicBezTo>
                  <a:pt x="49634" y="2327429"/>
                  <a:pt x="56292" y="2424343"/>
                  <a:pt x="62951" y="2521258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2400" y="3987800"/>
            <a:ext cx="2133600" cy="5080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Occupancy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080923" y="4500979"/>
            <a:ext cx="1680032" cy="1118586"/>
          </a:xfrm>
          <a:custGeom>
            <a:avLst/>
            <a:gdLst>
              <a:gd name="connsiteX0" fmla="*/ 2153 w 1680032"/>
              <a:gd name="connsiteY0" fmla="*/ 0 h 1118586"/>
              <a:gd name="connsiteX1" fmla="*/ 64296 w 1680032"/>
              <a:gd name="connsiteY1" fmla="*/ 319596 h 1118586"/>
              <a:gd name="connsiteX2" fmla="*/ 428281 w 1680032"/>
              <a:gd name="connsiteY2" fmla="*/ 399495 h 1118586"/>
              <a:gd name="connsiteX3" fmla="*/ 1191760 w 1680032"/>
              <a:gd name="connsiteY3" fmla="*/ 523782 h 1118586"/>
              <a:gd name="connsiteX4" fmla="*/ 1413702 w 1680032"/>
              <a:gd name="connsiteY4" fmla="*/ 683580 h 1118586"/>
              <a:gd name="connsiteX5" fmla="*/ 1529112 w 1680032"/>
              <a:gd name="connsiteY5" fmla="*/ 994299 h 1118586"/>
              <a:gd name="connsiteX6" fmla="*/ 1680032 w 1680032"/>
              <a:gd name="connsiteY6" fmla="*/ 1118586 h 11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0032" h="1118586">
                <a:moveTo>
                  <a:pt x="2153" y="0"/>
                </a:moveTo>
                <a:cubicBezTo>
                  <a:pt x="-2286" y="126507"/>
                  <a:pt x="-6725" y="253014"/>
                  <a:pt x="64296" y="319596"/>
                </a:cubicBezTo>
                <a:cubicBezTo>
                  <a:pt x="135317" y="386178"/>
                  <a:pt x="240370" y="365464"/>
                  <a:pt x="428281" y="399495"/>
                </a:cubicBezTo>
                <a:cubicBezTo>
                  <a:pt x="616192" y="433526"/>
                  <a:pt x="1027523" y="476435"/>
                  <a:pt x="1191760" y="523782"/>
                </a:cubicBezTo>
                <a:cubicBezTo>
                  <a:pt x="1355997" y="571129"/>
                  <a:pt x="1357477" y="605161"/>
                  <a:pt x="1413702" y="683580"/>
                </a:cubicBezTo>
                <a:cubicBezTo>
                  <a:pt x="1469927" y="761999"/>
                  <a:pt x="1484724" y="921798"/>
                  <a:pt x="1529112" y="994299"/>
                </a:cubicBezTo>
                <a:cubicBezTo>
                  <a:pt x="1573500" y="1066800"/>
                  <a:pt x="1634164" y="1087514"/>
                  <a:pt x="1680032" y="1118586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790" y="5440532"/>
            <a:ext cx="1791810" cy="76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tx1"/>
                </a:solidFill>
                <a:latin typeface="Old English Text MT" pitchFamily="66" charset="0"/>
              </a:rPr>
              <a:t>Pirates</a:t>
            </a:r>
          </a:p>
        </p:txBody>
      </p:sp>
      <p:sp>
        <p:nvSpPr>
          <p:cNvPr id="17" name="Oval 16"/>
          <p:cNvSpPr/>
          <p:nvPr/>
        </p:nvSpPr>
        <p:spPr>
          <a:xfrm>
            <a:off x="3810000" y="1386022"/>
            <a:ext cx="1596501" cy="735741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Cargo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0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Old English Text MT" pitchFamily="66" charset="0"/>
              </a:rPr>
              <a:t>Wire Service Business</a:t>
            </a:r>
            <a:endParaRPr lang="en-US" sz="66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Old English Text MT" pitchFamily="66" charset="0"/>
              </a:rPr>
              <a:t>Look closely at the fees you are being charged on your </a:t>
            </a:r>
            <a:r>
              <a:rPr lang="en-US" b="1" dirty="0" smtClean="0">
                <a:latin typeface="Old English Text MT" pitchFamily="66" charset="0"/>
              </a:rPr>
              <a:t>wire statements </a:t>
            </a:r>
            <a:r>
              <a:rPr lang="en-US" b="1" dirty="0" smtClean="0">
                <a:latin typeface="Old English Text MT" pitchFamily="66" charset="0"/>
              </a:rPr>
              <a:t>and eliminate the ones that you don’t need.</a:t>
            </a:r>
          </a:p>
          <a:p>
            <a:endParaRPr lang="en-US" sz="2000" b="1" dirty="0" smtClean="0">
              <a:latin typeface="Old English Text MT" pitchFamily="66" charset="0"/>
            </a:endParaRPr>
          </a:p>
          <a:p>
            <a:r>
              <a:rPr lang="en-US" b="1" dirty="0">
                <a:latin typeface="Old English Text MT" pitchFamily="66" charset="0"/>
              </a:rPr>
              <a:t>Try to Maintain a balance between incoming and outgoing orders</a:t>
            </a:r>
            <a:r>
              <a:rPr lang="en-US" b="1" dirty="0" smtClean="0">
                <a:latin typeface="Old English Text MT" pitchFamily="66" charset="0"/>
              </a:rPr>
              <a:t>.</a:t>
            </a:r>
          </a:p>
          <a:p>
            <a:endParaRPr lang="en-US" sz="2000" b="1" dirty="0" smtClean="0">
              <a:latin typeface="Old English Text MT" pitchFamily="66" charset="0"/>
            </a:endParaRPr>
          </a:p>
          <a:p>
            <a:r>
              <a:rPr lang="en-US" b="1" dirty="0">
                <a:latin typeface="Old English Text MT" pitchFamily="66" charset="0"/>
              </a:rPr>
              <a:t>Set minimum dollars for orders and limit the specialty items that you carry.</a:t>
            </a:r>
          </a:p>
          <a:p>
            <a:endParaRPr lang="en-US" b="1" dirty="0">
              <a:latin typeface="Old English Text MT" pitchFamily="66" charset="0"/>
            </a:endParaRPr>
          </a:p>
          <a:p>
            <a:endParaRPr lang="en-US" b="1" dirty="0">
              <a:latin typeface="Old English Text MT" pitchFamily="66" charset="0"/>
            </a:endParaRPr>
          </a:p>
          <a:p>
            <a:endParaRPr lang="en-US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91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Old English Text MT" pitchFamily="66" charset="0"/>
              </a:rPr>
              <a:t>Wire Service Business</a:t>
            </a:r>
            <a:endParaRPr lang="en-US" sz="6600" b="1" dirty="0">
              <a:latin typeface="Old English Text M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b="1" dirty="0" smtClean="0">
              <a:latin typeface="Old English Text MT" pitchFamily="66" charset="0"/>
            </a:endParaRPr>
          </a:p>
          <a:p>
            <a:r>
              <a:rPr lang="en-US" b="1" dirty="0" smtClean="0">
                <a:latin typeface="Old English Text MT" pitchFamily="66" charset="0"/>
              </a:rPr>
              <a:t>Wire </a:t>
            </a:r>
            <a:r>
              <a:rPr lang="en-US" b="1" dirty="0">
                <a:latin typeface="Old English Text MT" pitchFamily="66" charset="0"/>
              </a:rPr>
              <a:t>out whenever you feel that delivery is not profitable.</a:t>
            </a:r>
          </a:p>
          <a:p>
            <a:endParaRPr lang="en-US" sz="1600" b="1" dirty="0" smtClean="0">
              <a:latin typeface="Old English Text MT" pitchFamily="66" charset="0"/>
            </a:endParaRPr>
          </a:p>
          <a:p>
            <a:r>
              <a:rPr lang="en-US" b="1" dirty="0" smtClean="0">
                <a:latin typeface="Old English Text MT" pitchFamily="66" charset="0"/>
              </a:rPr>
              <a:t>General try to do less than 15% incoming wire business as a percentage of incoming sales.</a:t>
            </a:r>
          </a:p>
          <a:p>
            <a:endParaRPr lang="en-US" sz="1600" b="1" dirty="0">
              <a:latin typeface="Old English Text MT" pitchFamily="66" charset="0"/>
            </a:endParaRPr>
          </a:p>
          <a:p>
            <a:r>
              <a:rPr lang="en-US" b="1" dirty="0" smtClean="0">
                <a:latin typeface="Old English Text MT" pitchFamily="66" charset="0"/>
              </a:rPr>
              <a:t>Prepare a profit &amp; loss statement for each wire service, at least once a quarter.</a:t>
            </a:r>
            <a:endParaRPr lang="en-US" b="1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0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>
                <a:solidFill>
                  <a:srgbClr val="0000FF"/>
                </a:solidFill>
              </a:rPr>
              <a:t>Wire Service Profit &amp; Loss Statement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37338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3200" b="1" dirty="0"/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Income Sales: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Cost of Goods Sold: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Purchases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Labor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	Gross Profit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Expenses: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Dues		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Equipment Rental	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Wire Service Fees	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Directory Lists	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Other Marketing Expenses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Other Fees &amp; Charges	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Clearing House Charges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Commissions Incoming (20%)</a:t>
            </a:r>
          </a:p>
          <a:p>
            <a:pPr>
              <a:buFont typeface="Wingdings" pitchFamily="2" charset="2"/>
              <a:buNone/>
            </a:pPr>
            <a:r>
              <a:rPr lang="en-US" sz="1200" b="1" dirty="0" smtClean="0">
                <a:effectLst/>
              </a:rPr>
              <a:t>	</a:t>
            </a:r>
            <a:r>
              <a:rPr lang="en-US" sz="1200" b="1" dirty="0">
                <a:effectLst/>
              </a:rPr>
              <a:t>	Net Profit Incoming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Other Income: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Commissions Outgoing (20%)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Rebates</a:t>
            </a:r>
          </a:p>
          <a:p>
            <a:pPr>
              <a:buFont typeface="Wingdings" pitchFamily="2" charset="2"/>
              <a:buNone/>
            </a:pPr>
            <a:r>
              <a:rPr lang="en-US" sz="1200" b="1" dirty="0">
                <a:effectLst/>
              </a:rPr>
              <a:t>		Total Income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143000"/>
            <a:ext cx="48768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>
                <a:solidFill>
                  <a:srgbClr val="00CC00"/>
                </a:solidFill>
              </a:rPr>
              <a:t>        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FTD              Teleflora      1-800-flowers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solidFill>
                <a:schemeClr val="accent2"/>
              </a:solidFill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endParaRPr lang="en-US" sz="1200" dirty="0">
              <a:effectLst/>
            </a:endParaRPr>
          </a:p>
          <a:p>
            <a:pPr>
              <a:buFont typeface="Wingdings" pitchFamily="2" charset="2"/>
              <a:buNone/>
            </a:pPr>
            <a:endParaRPr lang="en-US" sz="12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endParaRPr lang="en-US" sz="1200" dirty="0">
              <a:effectLst/>
            </a:endParaRPr>
          </a:p>
          <a:p>
            <a:pPr>
              <a:buFont typeface="Wingdings" pitchFamily="2" charset="2"/>
              <a:buNone/>
            </a:pPr>
            <a:endParaRPr lang="en-US" sz="12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endParaRPr lang="en-US" sz="1200" dirty="0">
              <a:effectLst/>
            </a:endParaRPr>
          </a:p>
          <a:p>
            <a:pPr>
              <a:buFont typeface="Wingdings" pitchFamily="2" charset="2"/>
              <a:buNone/>
            </a:pPr>
            <a:endParaRPr lang="en-US" sz="12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r>
              <a:rPr lang="en-US" sz="1200" dirty="0">
                <a:effectLst/>
              </a:rPr>
              <a:t>______________   ______________   ______________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solidFill>
                <a:schemeClr val="accent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16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Old English Text MT" pitchFamily="66" charset="0"/>
              </a:rPr>
              <a:t>The Journey</a:t>
            </a:r>
            <a:endParaRPr lang="en-US" sz="7200" b="1" dirty="0">
              <a:latin typeface="Old English Text MT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057900" y="1386022"/>
            <a:ext cx="1130300" cy="988878"/>
          </a:xfrm>
          <a:custGeom>
            <a:avLst/>
            <a:gdLst>
              <a:gd name="connsiteX0" fmla="*/ 0 w 1130300"/>
              <a:gd name="connsiteY0" fmla="*/ 10978 h 988878"/>
              <a:gd name="connsiteX1" fmla="*/ 482600 w 1130300"/>
              <a:gd name="connsiteY1" fmla="*/ 74478 h 988878"/>
              <a:gd name="connsiteX2" fmla="*/ 558800 w 1130300"/>
              <a:gd name="connsiteY2" fmla="*/ 569778 h 988878"/>
              <a:gd name="connsiteX3" fmla="*/ 990600 w 1130300"/>
              <a:gd name="connsiteY3" fmla="*/ 798378 h 988878"/>
              <a:gd name="connsiteX4" fmla="*/ 1130300 w 1130300"/>
              <a:gd name="connsiteY4" fmla="*/ 988878 h 9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0300" h="988878">
                <a:moveTo>
                  <a:pt x="0" y="10978"/>
                </a:moveTo>
                <a:cubicBezTo>
                  <a:pt x="194733" y="-3839"/>
                  <a:pt x="389467" y="-18655"/>
                  <a:pt x="482600" y="74478"/>
                </a:cubicBezTo>
                <a:cubicBezTo>
                  <a:pt x="575733" y="167611"/>
                  <a:pt x="474133" y="449128"/>
                  <a:pt x="558800" y="569778"/>
                </a:cubicBezTo>
                <a:cubicBezTo>
                  <a:pt x="643467" y="690428"/>
                  <a:pt x="895350" y="728528"/>
                  <a:pt x="990600" y="798378"/>
                </a:cubicBezTo>
                <a:cubicBezTo>
                  <a:pt x="1085850" y="868228"/>
                  <a:pt x="1108075" y="928553"/>
                  <a:pt x="1130300" y="988878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58000" y="2374900"/>
            <a:ext cx="1295400" cy="673100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Crew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705600" y="3035300"/>
            <a:ext cx="858856" cy="952500"/>
          </a:xfrm>
          <a:custGeom>
            <a:avLst/>
            <a:gdLst>
              <a:gd name="connsiteX0" fmla="*/ 838200 w 858856"/>
              <a:gd name="connsiteY0" fmla="*/ 0 h 952500"/>
              <a:gd name="connsiteX1" fmla="*/ 812800 w 858856"/>
              <a:gd name="connsiteY1" fmla="*/ 381000 h 952500"/>
              <a:gd name="connsiteX2" fmla="*/ 431800 w 858856"/>
              <a:gd name="connsiteY2" fmla="*/ 508000 h 952500"/>
              <a:gd name="connsiteX3" fmla="*/ 127000 w 858856"/>
              <a:gd name="connsiteY3" fmla="*/ 876300 h 952500"/>
              <a:gd name="connsiteX4" fmla="*/ 0 w 858856"/>
              <a:gd name="connsiteY4" fmla="*/ 952500 h 952500"/>
              <a:gd name="connsiteX5" fmla="*/ 0 w 858856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8856" h="952500">
                <a:moveTo>
                  <a:pt x="838200" y="0"/>
                </a:moveTo>
                <a:cubicBezTo>
                  <a:pt x="859366" y="148166"/>
                  <a:pt x="880533" y="296333"/>
                  <a:pt x="812800" y="381000"/>
                </a:cubicBezTo>
                <a:cubicBezTo>
                  <a:pt x="745067" y="465667"/>
                  <a:pt x="546100" y="425450"/>
                  <a:pt x="431800" y="508000"/>
                </a:cubicBezTo>
                <a:cubicBezTo>
                  <a:pt x="317500" y="590550"/>
                  <a:pt x="198967" y="802217"/>
                  <a:pt x="127000" y="876300"/>
                </a:cubicBezTo>
                <a:cubicBezTo>
                  <a:pt x="55033" y="950383"/>
                  <a:pt x="0" y="952500"/>
                  <a:pt x="0" y="952500"/>
                </a:cubicBezTo>
                <a:lnTo>
                  <a:pt x="0" y="952500"/>
                </a:ln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10200" y="3657600"/>
            <a:ext cx="1295400" cy="6858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Sails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021517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C00000"/>
                </a:solidFill>
                <a:latin typeface="Old English Text MT" pitchFamily="66" charset="0"/>
              </a:rPr>
              <a:t>X</a:t>
            </a:r>
            <a:endParaRPr lang="en-US" sz="5000" b="1" dirty="0">
              <a:solidFill>
                <a:srgbClr val="C00000"/>
              </a:solidFill>
              <a:latin typeface="Old English Text MT" pitchFamily="66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261282" y="3994003"/>
            <a:ext cx="1145219" cy="808816"/>
          </a:xfrm>
          <a:custGeom>
            <a:avLst/>
            <a:gdLst>
              <a:gd name="connsiteX0" fmla="*/ 1145219 w 1145219"/>
              <a:gd name="connsiteY0" fmla="*/ 948 h 808816"/>
              <a:gd name="connsiteX1" fmla="*/ 594803 w 1145219"/>
              <a:gd name="connsiteY1" fmla="*/ 107480 h 808816"/>
              <a:gd name="connsiteX2" fmla="*/ 443883 w 1145219"/>
              <a:gd name="connsiteY2" fmla="*/ 675651 h 808816"/>
              <a:gd name="connsiteX3" fmla="*/ 0 w 1145219"/>
              <a:gd name="connsiteY3" fmla="*/ 808816 h 808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219" h="808816">
                <a:moveTo>
                  <a:pt x="1145219" y="948"/>
                </a:moveTo>
                <a:cubicBezTo>
                  <a:pt x="928455" y="-2012"/>
                  <a:pt x="711692" y="-4971"/>
                  <a:pt x="594803" y="107480"/>
                </a:cubicBezTo>
                <a:cubicBezTo>
                  <a:pt x="477914" y="219931"/>
                  <a:pt x="543017" y="558762"/>
                  <a:pt x="443883" y="675651"/>
                </a:cubicBezTo>
                <a:cubicBezTo>
                  <a:pt x="344749" y="792540"/>
                  <a:pt x="172374" y="800678"/>
                  <a:pt x="0" y="808816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99228" y="2121763"/>
            <a:ext cx="1609379" cy="2683092"/>
          </a:xfrm>
          <a:custGeom>
            <a:avLst/>
            <a:gdLst>
              <a:gd name="connsiteX0" fmla="*/ 717665 w 1609379"/>
              <a:gd name="connsiteY0" fmla="*/ 2681056 h 2683092"/>
              <a:gd name="connsiteX1" fmla="*/ 256026 w 1609379"/>
              <a:gd name="connsiteY1" fmla="*/ 2610035 h 2683092"/>
              <a:gd name="connsiteX2" fmla="*/ 7452 w 1609379"/>
              <a:gd name="connsiteY2" fmla="*/ 2201662 h 2683092"/>
              <a:gd name="connsiteX3" fmla="*/ 531234 w 1609379"/>
              <a:gd name="connsiteY3" fmla="*/ 1899821 h 2683092"/>
              <a:gd name="connsiteX4" fmla="*/ 1143793 w 1609379"/>
              <a:gd name="connsiteY4" fmla="*/ 1571348 h 2683092"/>
              <a:gd name="connsiteX5" fmla="*/ 1525533 w 1609379"/>
              <a:gd name="connsiteY5" fmla="*/ 1154097 h 2683092"/>
              <a:gd name="connsiteX6" fmla="*/ 1578799 w 1609379"/>
              <a:gd name="connsiteY6" fmla="*/ 550416 h 2683092"/>
              <a:gd name="connsiteX7" fmla="*/ 1143793 w 1609379"/>
              <a:gd name="connsiteY7" fmla="*/ 0 h 268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9379" h="2683092">
                <a:moveTo>
                  <a:pt x="717665" y="2681056"/>
                </a:moveTo>
                <a:cubicBezTo>
                  <a:pt x="546030" y="2685495"/>
                  <a:pt x="374395" y="2689934"/>
                  <a:pt x="256026" y="2610035"/>
                </a:cubicBezTo>
                <a:cubicBezTo>
                  <a:pt x="137657" y="2530136"/>
                  <a:pt x="-38416" y="2320031"/>
                  <a:pt x="7452" y="2201662"/>
                </a:cubicBezTo>
                <a:cubicBezTo>
                  <a:pt x="53320" y="2083293"/>
                  <a:pt x="341844" y="2004873"/>
                  <a:pt x="531234" y="1899821"/>
                </a:cubicBezTo>
                <a:cubicBezTo>
                  <a:pt x="720624" y="1794769"/>
                  <a:pt x="978077" y="1695635"/>
                  <a:pt x="1143793" y="1571348"/>
                </a:cubicBezTo>
                <a:cubicBezTo>
                  <a:pt x="1309510" y="1447061"/>
                  <a:pt x="1453032" y="1324252"/>
                  <a:pt x="1525533" y="1154097"/>
                </a:cubicBezTo>
                <a:cubicBezTo>
                  <a:pt x="1598034" y="983942"/>
                  <a:pt x="1642422" y="742765"/>
                  <a:pt x="1578799" y="550416"/>
                </a:cubicBezTo>
                <a:cubicBezTo>
                  <a:pt x="1515176" y="358067"/>
                  <a:pt x="1226651" y="102093"/>
                  <a:pt x="1143793" y="0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618913" y="1224416"/>
            <a:ext cx="1189607" cy="565331"/>
          </a:xfrm>
          <a:custGeom>
            <a:avLst/>
            <a:gdLst>
              <a:gd name="connsiteX0" fmla="*/ 1189607 w 1189607"/>
              <a:gd name="connsiteY0" fmla="*/ 506730 h 565331"/>
              <a:gd name="connsiteX1" fmla="*/ 932155 w 1189607"/>
              <a:gd name="connsiteY1" fmla="*/ 559996 h 565331"/>
              <a:gd name="connsiteX2" fmla="*/ 594804 w 1189607"/>
              <a:gd name="connsiteY2" fmla="*/ 391320 h 565331"/>
              <a:gd name="connsiteX3" fmla="*/ 408372 w 1189607"/>
              <a:gd name="connsiteY3" fmla="*/ 27335 h 565331"/>
              <a:gd name="connsiteX4" fmla="*/ 0 w 1189607"/>
              <a:gd name="connsiteY4" fmla="*/ 53968 h 56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607" h="565331">
                <a:moveTo>
                  <a:pt x="1189607" y="506730"/>
                </a:moveTo>
                <a:cubicBezTo>
                  <a:pt x="1110448" y="542980"/>
                  <a:pt x="1031289" y="579231"/>
                  <a:pt x="932155" y="559996"/>
                </a:cubicBezTo>
                <a:cubicBezTo>
                  <a:pt x="833021" y="540761"/>
                  <a:pt x="682101" y="480097"/>
                  <a:pt x="594804" y="391320"/>
                </a:cubicBezTo>
                <a:cubicBezTo>
                  <a:pt x="507507" y="302543"/>
                  <a:pt x="507506" y="83560"/>
                  <a:pt x="408372" y="27335"/>
                </a:cubicBezTo>
                <a:cubicBezTo>
                  <a:pt x="309238" y="-28890"/>
                  <a:pt x="154619" y="12539"/>
                  <a:pt x="0" y="53968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14400" y="990600"/>
            <a:ext cx="1704512" cy="6096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Delivery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53795" y="1473693"/>
            <a:ext cx="311525" cy="2521258"/>
          </a:xfrm>
          <a:custGeom>
            <a:avLst/>
            <a:gdLst>
              <a:gd name="connsiteX0" fmla="*/ 311525 w 311525"/>
              <a:gd name="connsiteY0" fmla="*/ 0 h 2521258"/>
              <a:gd name="connsiteX1" fmla="*/ 133972 w 311525"/>
              <a:gd name="connsiteY1" fmla="*/ 133165 h 2521258"/>
              <a:gd name="connsiteX2" fmla="*/ 807 w 311525"/>
              <a:gd name="connsiteY2" fmla="*/ 603682 h 2521258"/>
              <a:gd name="connsiteX3" fmla="*/ 196116 w 311525"/>
              <a:gd name="connsiteY3" fmla="*/ 1269507 h 2521258"/>
              <a:gd name="connsiteX4" fmla="*/ 249382 w 311525"/>
              <a:gd name="connsiteY4" fmla="*/ 1766657 h 2521258"/>
              <a:gd name="connsiteX5" fmla="*/ 80706 w 311525"/>
              <a:gd name="connsiteY5" fmla="*/ 2201662 h 2521258"/>
              <a:gd name="connsiteX6" fmla="*/ 62951 w 311525"/>
              <a:gd name="connsiteY6" fmla="*/ 2521258 h 2521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1525" h="2521258">
                <a:moveTo>
                  <a:pt x="311525" y="0"/>
                </a:moveTo>
                <a:cubicBezTo>
                  <a:pt x="248641" y="16275"/>
                  <a:pt x="185758" y="32551"/>
                  <a:pt x="133972" y="133165"/>
                </a:cubicBezTo>
                <a:cubicBezTo>
                  <a:pt x="82186" y="233779"/>
                  <a:pt x="-9550" y="414292"/>
                  <a:pt x="807" y="603682"/>
                </a:cubicBezTo>
                <a:cubicBezTo>
                  <a:pt x="11164" y="793072"/>
                  <a:pt x="154687" y="1075678"/>
                  <a:pt x="196116" y="1269507"/>
                </a:cubicBezTo>
                <a:cubicBezTo>
                  <a:pt x="237545" y="1463336"/>
                  <a:pt x="268617" y="1611298"/>
                  <a:pt x="249382" y="1766657"/>
                </a:cubicBezTo>
                <a:cubicBezTo>
                  <a:pt x="230147" y="1922016"/>
                  <a:pt x="111778" y="2075895"/>
                  <a:pt x="80706" y="2201662"/>
                </a:cubicBezTo>
                <a:cubicBezTo>
                  <a:pt x="49634" y="2327429"/>
                  <a:pt x="56292" y="2424343"/>
                  <a:pt x="62951" y="2521258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2400" y="3987800"/>
            <a:ext cx="2133600" cy="5080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Occupancy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080923" y="4500979"/>
            <a:ext cx="1680032" cy="1118586"/>
          </a:xfrm>
          <a:custGeom>
            <a:avLst/>
            <a:gdLst>
              <a:gd name="connsiteX0" fmla="*/ 2153 w 1680032"/>
              <a:gd name="connsiteY0" fmla="*/ 0 h 1118586"/>
              <a:gd name="connsiteX1" fmla="*/ 64296 w 1680032"/>
              <a:gd name="connsiteY1" fmla="*/ 319596 h 1118586"/>
              <a:gd name="connsiteX2" fmla="*/ 428281 w 1680032"/>
              <a:gd name="connsiteY2" fmla="*/ 399495 h 1118586"/>
              <a:gd name="connsiteX3" fmla="*/ 1191760 w 1680032"/>
              <a:gd name="connsiteY3" fmla="*/ 523782 h 1118586"/>
              <a:gd name="connsiteX4" fmla="*/ 1413702 w 1680032"/>
              <a:gd name="connsiteY4" fmla="*/ 683580 h 1118586"/>
              <a:gd name="connsiteX5" fmla="*/ 1529112 w 1680032"/>
              <a:gd name="connsiteY5" fmla="*/ 994299 h 1118586"/>
              <a:gd name="connsiteX6" fmla="*/ 1680032 w 1680032"/>
              <a:gd name="connsiteY6" fmla="*/ 1118586 h 11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0032" h="1118586">
                <a:moveTo>
                  <a:pt x="2153" y="0"/>
                </a:moveTo>
                <a:cubicBezTo>
                  <a:pt x="-2286" y="126507"/>
                  <a:pt x="-6725" y="253014"/>
                  <a:pt x="64296" y="319596"/>
                </a:cubicBezTo>
                <a:cubicBezTo>
                  <a:pt x="135317" y="386178"/>
                  <a:pt x="240370" y="365464"/>
                  <a:pt x="428281" y="399495"/>
                </a:cubicBezTo>
                <a:cubicBezTo>
                  <a:pt x="616192" y="433526"/>
                  <a:pt x="1027523" y="476435"/>
                  <a:pt x="1191760" y="523782"/>
                </a:cubicBezTo>
                <a:cubicBezTo>
                  <a:pt x="1355997" y="571129"/>
                  <a:pt x="1357477" y="605161"/>
                  <a:pt x="1413702" y="683580"/>
                </a:cubicBezTo>
                <a:cubicBezTo>
                  <a:pt x="1469927" y="761999"/>
                  <a:pt x="1484724" y="921798"/>
                  <a:pt x="1529112" y="994299"/>
                </a:cubicBezTo>
                <a:cubicBezTo>
                  <a:pt x="1573500" y="1066800"/>
                  <a:pt x="1634164" y="1087514"/>
                  <a:pt x="1680032" y="1118586"/>
                </a:cubicBezTo>
              </a:path>
            </a:pathLst>
          </a:cu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27790" y="5440532"/>
            <a:ext cx="1791810" cy="7620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Pirates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860499" y="6070670"/>
            <a:ext cx="2051377" cy="304911"/>
          </a:xfrm>
          <a:custGeom>
            <a:avLst/>
            <a:gdLst>
              <a:gd name="connsiteX0" fmla="*/ 2051377 w 2051377"/>
              <a:gd name="connsiteY0" fmla="*/ 46045 h 304911"/>
              <a:gd name="connsiteX1" fmla="*/ 1971478 w 2051377"/>
              <a:gd name="connsiteY1" fmla="*/ 205843 h 304911"/>
              <a:gd name="connsiteX2" fmla="*/ 1651882 w 2051377"/>
              <a:gd name="connsiteY2" fmla="*/ 303497 h 304911"/>
              <a:gd name="connsiteX3" fmla="*/ 1225753 w 2051377"/>
              <a:gd name="connsiteY3" fmla="*/ 250231 h 304911"/>
              <a:gd name="connsiteX4" fmla="*/ 852891 w 2051377"/>
              <a:gd name="connsiteY4" fmla="*/ 72678 h 304911"/>
              <a:gd name="connsiteX5" fmla="*/ 373497 w 2051377"/>
              <a:gd name="connsiteY5" fmla="*/ 1656 h 304911"/>
              <a:gd name="connsiteX6" fmla="*/ 36146 w 2051377"/>
              <a:gd name="connsiteY6" fmla="*/ 134821 h 304911"/>
              <a:gd name="connsiteX7" fmla="*/ 9513 w 2051377"/>
              <a:gd name="connsiteY7" fmla="*/ 170332 h 30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51377" h="304911">
                <a:moveTo>
                  <a:pt x="2051377" y="46045"/>
                </a:moveTo>
                <a:cubicBezTo>
                  <a:pt x="2044718" y="104489"/>
                  <a:pt x="2038060" y="162934"/>
                  <a:pt x="1971478" y="205843"/>
                </a:cubicBezTo>
                <a:cubicBezTo>
                  <a:pt x="1904895" y="248752"/>
                  <a:pt x="1776169" y="296099"/>
                  <a:pt x="1651882" y="303497"/>
                </a:cubicBezTo>
                <a:cubicBezTo>
                  <a:pt x="1527595" y="310895"/>
                  <a:pt x="1358918" y="288701"/>
                  <a:pt x="1225753" y="250231"/>
                </a:cubicBezTo>
                <a:cubicBezTo>
                  <a:pt x="1092588" y="211761"/>
                  <a:pt x="994934" y="114107"/>
                  <a:pt x="852891" y="72678"/>
                </a:cubicBezTo>
                <a:cubicBezTo>
                  <a:pt x="710848" y="31249"/>
                  <a:pt x="509621" y="-8701"/>
                  <a:pt x="373497" y="1656"/>
                </a:cubicBezTo>
                <a:cubicBezTo>
                  <a:pt x="237373" y="12013"/>
                  <a:pt x="96810" y="106708"/>
                  <a:pt x="36146" y="134821"/>
                </a:cubicBezTo>
                <a:cubicBezTo>
                  <a:pt x="-24518" y="162934"/>
                  <a:pt x="9513" y="164414"/>
                  <a:pt x="9513" y="170332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10000" y="1386022"/>
            <a:ext cx="1596501" cy="735741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chemeClr val="accent3">
                    <a:lumMod val="50000"/>
                  </a:schemeClr>
                </a:solidFill>
                <a:latin typeface="Old English Text MT" pitchFamily="66" charset="0"/>
              </a:rPr>
              <a:t>Cargo</a:t>
            </a:r>
            <a:endParaRPr lang="en-US" sz="2300" b="1" dirty="0">
              <a:solidFill>
                <a:schemeClr val="accent3">
                  <a:lumMod val="50000"/>
                </a:schemeClr>
              </a:solidFill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9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639340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524000" y="1609532"/>
            <a:ext cx="6252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latin typeface="Old English Text MT" pitchFamily="66" charset="0"/>
              </a:rPr>
              <a:t>The End</a:t>
            </a:r>
            <a:endParaRPr lang="en-US" sz="9600" b="1" dirty="0">
              <a:solidFill>
                <a:schemeClr val="bg1"/>
              </a:solidFill>
              <a:latin typeface="Old English Text MT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363" y="3962400"/>
            <a:ext cx="54812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ld English Text MT" pitchFamily="66" charset="0"/>
              </a:rPr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168171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0600" y="685800"/>
            <a:ext cx="7162800" cy="5372100"/>
          </a:xfrm>
        </p:spPr>
      </p:pic>
    </p:spTree>
    <p:extLst>
      <p:ext uri="{BB962C8B-B14F-4D97-AF65-F5344CB8AC3E}">
        <p14:creationId xmlns:p14="http://schemas.microsoft.com/office/powerpoint/2010/main" val="113678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sosceles Triangle 25"/>
          <p:cNvSpPr/>
          <p:nvPr/>
        </p:nvSpPr>
        <p:spPr>
          <a:xfrm>
            <a:off x="2057400" y="990600"/>
            <a:ext cx="4953001" cy="50292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2819400" y="990600"/>
            <a:ext cx="3429000" cy="3505200"/>
          </a:xfrm>
          <a:prstGeom prst="triangle">
            <a:avLst/>
          </a:prstGeom>
          <a:solidFill>
            <a:srgbClr val="E9FB0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3676650" y="990600"/>
            <a:ext cx="1714500" cy="1752600"/>
          </a:xfrm>
          <a:prstGeom prst="triangle">
            <a:avLst/>
          </a:prstGeom>
          <a:solidFill>
            <a:srgbClr val="00B83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>
            <a:endCxn id="31" idx="3"/>
          </p:cNvCxnSpPr>
          <p:nvPr/>
        </p:nvCxnSpPr>
        <p:spPr>
          <a:xfrm>
            <a:off x="4533900" y="2743200"/>
            <a:ext cx="0" cy="175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1730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895263" y="3254514"/>
            <a:ext cx="49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76650" y="3254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79663" y="4876800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D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4765" y="228599"/>
            <a:ext cx="449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Building you’re A-Team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513582"/>
            <a:ext cx="1573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Believe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7139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Unskilled</a:t>
            </a:r>
          </a:p>
          <a:p>
            <a:r>
              <a:rPr lang="en-US" sz="3200" dirty="0" smtClean="0"/>
              <a:t> Believe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3113782"/>
            <a:ext cx="2592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Don’t Believe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6044625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Unskilled and Don’t Believe</a:t>
            </a:r>
            <a:endParaRPr lang="en-US" sz="3200" dirty="0"/>
          </a:p>
        </p:txBody>
      </p:sp>
      <p:sp>
        <p:nvSpPr>
          <p:cNvPr id="16" name="Curved Left Arrow 15"/>
          <p:cNvSpPr/>
          <p:nvPr/>
        </p:nvSpPr>
        <p:spPr>
          <a:xfrm rot="12092758">
            <a:off x="1943942" y="3436446"/>
            <a:ext cx="119084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rved Left Arrow 18"/>
          <p:cNvSpPr/>
          <p:nvPr/>
        </p:nvSpPr>
        <p:spPr>
          <a:xfrm rot="9525476" flipH="1">
            <a:off x="5962063" y="3430250"/>
            <a:ext cx="116388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3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 animBg="1"/>
      <p:bldP spid="2" grpId="0" animBg="1"/>
      <p:bldP spid="13" grpId="0"/>
      <p:bldP spid="16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sosceles Triangle 25"/>
          <p:cNvSpPr/>
          <p:nvPr/>
        </p:nvSpPr>
        <p:spPr>
          <a:xfrm>
            <a:off x="2057400" y="990600"/>
            <a:ext cx="4953001" cy="50292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2819400" y="990600"/>
            <a:ext cx="3429000" cy="3505200"/>
          </a:xfrm>
          <a:prstGeom prst="triangle">
            <a:avLst/>
          </a:prstGeom>
          <a:solidFill>
            <a:srgbClr val="E9FB0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3676650" y="990600"/>
            <a:ext cx="1714500" cy="1752600"/>
          </a:xfrm>
          <a:prstGeom prst="triangle">
            <a:avLst/>
          </a:prstGeom>
          <a:solidFill>
            <a:srgbClr val="00B83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>
            <a:endCxn id="31" idx="3"/>
          </p:cNvCxnSpPr>
          <p:nvPr/>
        </p:nvCxnSpPr>
        <p:spPr>
          <a:xfrm>
            <a:off x="4533900" y="2743200"/>
            <a:ext cx="0" cy="175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1730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895263" y="3254514"/>
            <a:ext cx="49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76650" y="3254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79663" y="4876800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D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4765" y="228599"/>
            <a:ext cx="449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Building you’re A-Team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513582"/>
            <a:ext cx="1573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Believe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7139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Unskilled</a:t>
            </a:r>
          </a:p>
          <a:p>
            <a:r>
              <a:rPr lang="en-US" sz="3200" dirty="0" smtClean="0"/>
              <a:t> Believe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3113782"/>
            <a:ext cx="2592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Don’t Believe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6044625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Unskilled and Don’t Believe</a:t>
            </a:r>
            <a:endParaRPr lang="en-US" sz="3200" dirty="0"/>
          </a:p>
        </p:txBody>
      </p:sp>
      <p:sp>
        <p:nvSpPr>
          <p:cNvPr id="16" name="Curved Left Arrow 15"/>
          <p:cNvSpPr/>
          <p:nvPr/>
        </p:nvSpPr>
        <p:spPr>
          <a:xfrm rot="12092758">
            <a:off x="1943942" y="3436446"/>
            <a:ext cx="119084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rved Left Arrow 18"/>
          <p:cNvSpPr/>
          <p:nvPr/>
        </p:nvSpPr>
        <p:spPr>
          <a:xfrm rot="9525476" flipH="1">
            <a:off x="5962063" y="3430250"/>
            <a:ext cx="116388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Explosion 2 7"/>
          <p:cNvSpPr/>
          <p:nvPr/>
        </p:nvSpPr>
        <p:spPr>
          <a:xfrm rot="182730">
            <a:off x="691586" y="2929301"/>
            <a:ext cx="7721371" cy="3684120"/>
          </a:xfrm>
          <a:prstGeom prst="irregularSeal2">
            <a:avLst/>
          </a:prstGeom>
          <a:solidFill>
            <a:srgbClr val="A24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xplosion 1 2"/>
          <p:cNvSpPr/>
          <p:nvPr/>
        </p:nvSpPr>
        <p:spPr>
          <a:xfrm>
            <a:off x="278181" y="3126349"/>
            <a:ext cx="8002961" cy="3532495"/>
          </a:xfrm>
          <a:prstGeom prst="irregularSeal1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74293" y="4338598"/>
            <a:ext cx="44710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Fire Them!!!</a:t>
            </a:r>
          </a:p>
        </p:txBody>
      </p:sp>
    </p:spTree>
    <p:extLst>
      <p:ext uri="{BB962C8B-B14F-4D97-AF65-F5344CB8AC3E}">
        <p14:creationId xmlns:p14="http://schemas.microsoft.com/office/powerpoint/2010/main" val="159331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sosceles Triangle 25"/>
          <p:cNvSpPr/>
          <p:nvPr/>
        </p:nvSpPr>
        <p:spPr>
          <a:xfrm>
            <a:off x="2057400" y="990600"/>
            <a:ext cx="4953001" cy="50292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>
          <a:xfrm>
            <a:off x="2819400" y="990600"/>
            <a:ext cx="3429000" cy="3505200"/>
          </a:xfrm>
          <a:prstGeom prst="triangle">
            <a:avLst/>
          </a:prstGeom>
          <a:solidFill>
            <a:srgbClr val="E9FB0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3676650" y="990600"/>
            <a:ext cx="1714500" cy="1752600"/>
          </a:xfrm>
          <a:prstGeom prst="triangle">
            <a:avLst/>
          </a:prstGeom>
          <a:solidFill>
            <a:srgbClr val="00B83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>
            <a:endCxn id="31" idx="3"/>
          </p:cNvCxnSpPr>
          <p:nvPr/>
        </p:nvCxnSpPr>
        <p:spPr>
          <a:xfrm>
            <a:off x="4533900" y="2743200"/>
            <a:ext cx="0" cy="175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1730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895263" y="3254514"/>
            <a:ext cx="49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76650" y="3254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79663" y="4876800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D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4765" y="228599"/>
            <a:ext cx="449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Building you’re A-Team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513582"/>
            <a:ext cx="1573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Believe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7139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Unskilled</a:t>
            </a:r>
          </a:p>
          <a:p>
            <a:r>
              <a:rPr lang="en-US" sz="3200" dirty="0" smtClean="0"/>
              <a:t> Believe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3113782"/>
            <a:ext cx="2592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Don’t Believe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6044625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Unskilled and Don’t Believe</a:t>
            </a:r>
            <a:endParaRPr lang="en-US" sz="3200" dirty="0"/>
          </a:p>
        </p:txBody>
      </p:sp>
      <p:sp>
        <p:nvSpPr>
          <p:cNvPr id="16" name="Curved Left Arrow 15"/>
          <p:cNvSpPr/>
          <p:nvPr/>
        </p:nvSpPr>
        <p:spPr>
          <a:xfrm rot="12092758">
            <a:off x="1943942" y="3436446"/>
            <a:ext cx="119084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urved Left Arrow 18"/>
          <p:cNvSpPr/>
          <p:nvPr/>
        </p:nvSpPr>
        <p:spPr>
          <a:xfrm rot="9525476" flipH="1">
            <a:off x="5962063" y="3430250"/>
            <a:ext cx="116388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Explosion 2 7"/>
          <p:cNvSpPr/>
          <p:nvPr/>
        </p:nvSpPr>
        <p:spPr>
          <a:xfrm rot="182730">
            <a:off x="691586" y="2895167"/>
            <a:ext cx="7721371" cy="3684120"/>
          </a:xfrm>
          <a:prstGeom prst="irregularSeal2">
            <a:avLst/>
          </a:prstGeom>
          <a:solidFill>
            <a:srgbClr val="A24C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xplosion 1 2"/>
          <p:cNvSpPr/>
          <p:nvPr/>
        </p:nvSpPr>
        <p:spPr>
          <a:xfrm>
            <a:off x="278181" y="3096905"/>
            <a:ext cx="8002961" cy="3532495"/>
          </a:xfrm>
          <a:prstGeom prst="irregularSeal1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83814" y="4322802"/>
            <a:ext cx="44710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Fire Them!!!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7687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9" grpId="0"/>
      <p:bldP spid="14" grpId="0"/>
      <p:bldP spid="16" grpId="0" animBg="1"/>
      <p:bldP spid="19" grpId="0" animBg="1"/>
      <p:bldP spid="8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sosceles Triangle 30"/>
          <p:cNvSpPr/>
          <p:nvPr/>
        </p:nvSpPr>
        <p:spPr>
          <a:xfrm>
            <a:off x="2819400" y="990600"/>
            <a:ext cx="3429000" cy="3505200"/>
          </a:xfrm>
          <a:prstGeom prst="triangle">
            <a:avLst/>
          </a:prstGeom>
          <a:solidFill>
            <a:srgbClr val="E9FB03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3676650" y="990600"/>
            <a:ext cx="1714500" cy="1752600"/>
          </a:xfrm>
          <a:prstGeom prst="triangle">
            <a:avLst/>
          </a:prstGeom>
          <a:solidFill>
            <a:srgbClr val="00B83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>
            <a:endCxn id="31" idx="3"/>
          </p:cNvCxnSpPr>
          <p:nvPr/>
        </p:nvCxnSpPr>
        <p:spPr>
          <a:xfrm>
            <a:off x="4533900" y="2743200"/>
            <a:ext cx="0" cy="175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67200" y="1730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895263" y="3254514"/>
            <a:ext cx="49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76650" y="325451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4765" y="228599"/>
            <a:ext cx="4495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Building you’re A-Team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513582"/>
            <a:ext cx="1573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Believe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3048000"/>
            <a:ext cx="17139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Unskilled</a:t>
            </a:r>
          </a:p>
          <a:p>
            <a:r>
              <a:rPr lang="en-US" sz="3200" dirty="0" smtClean="0"/>
              <a:t> Believe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9800" y="3113782"/>
            <a:ext cx="2592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Skilled</a:t>
            </a:r>
          </a:p>
          <a:p>
            <a:r>
              <a:rPr lang="en-US" sz="3200" dirty="0" smtClean="0"/>
              <a:t>  Don’t Believe</a:t>
            </a:r>
            <a:endParaRPr lang="en-US" sz="3200" dirty="0"/>
          </a:p>
        </p:txBody>
      </p:sp>
      <p:sp>
        <p:nvSpPr>
          <p:cNvPr id="20" name="Curved Left Arrow 19"/>
          <p:cNvSpPr/>
          <p:nvPr/>
        </p:nvSpPr>
        <p:spPr>
          <a:xfrm rot="12092758">
            <a:off x="2808814" y="1607646"/>
            <a:ext cx="119084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Left Arrow 20"/>
          <p:cNvSpPr/>
          <p:nvPr/>
        </p:nvSpPr>
        <p:spPr>
          <a:xfrm rot="9525476" flipH="1">
            <a:off x="5066053" y="1667955"/>
            <a:ext cx="1163884" cy="168359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5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1536</Words>
  <Application>Microsoft Office PowerPoint</Application>
  <PresentationFormat>On-screen Show (4:3)</PresentationFormat>
  <Paragraphs>781</Paragraphs>
  <Slides>45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Hidden Treasure</vt:lpstr>
      <vt:lpstr>Challenges</vt:lpstr>
      <vt:lpstr>The Journey</vt:lpstr>
      <vt:lpstr>Crew (Payroll)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Crew (Payroll)</vt:lpstr>
      <vt:lpstr>Crew (Payroll)</vt:lpstr>
      <vt:lpstr>The Journey</vt:lpstr>
      <vt:lpstr>Sails (Sales)</vt:lpstr>
      <vt:lpstr>Marketing</vt:lpstr>
      <vt:lpstr>Marketing</vt:lpstr>
      <vt:lpstr>The Journey</vt:lpstr>
      <vt:lpstr>Cost of Goods Sold</vt:lpstr>
      <vt:lpstr>Target COGS Calculation</vt:lpstr>
      <vt:lpstr>Target COGS Calculation</vt:lpstr>
      <vt:lpstr>Target COGS Calculation</vt:lpstr>
      <vt:lpstr>Target COGS Calculation</vt:lpstr>
      <vt:lpstr>Target COGS Calculation</vt:lpstr>
      <vt:lpstr>Target COGS Calculation</vt:lpstr>
      <vt:lpstr>Cost of Goods Sold</vt:lpstr>
      <vt:lpstr>COGS Actual vs. Target</vt:lpstr>
      <vt:lpstr>COGS Actual vs. Target</vt:lpstr>
      <vt:lpstr>COGS Actual vs. Target</vt:lpstr>
      <vt:lpstr>COGS Actual vs. Target</vt:lpstr>
      <vt:lpstr>COGS Actual vs. Target</vt:lpstr>
      <vt:lpstr>COGS Actual vs. Target</vt:lpstr>
      <vt:lpstr>Cost of Goods Sold</vt:lpstr>
      <vt:lpstr>PowerPoint Presentation</vt:lpstr>
      <vt:lpstr>The Journey</vt:lpstr>
      <vt:lpstr>Delivery</vt:lpstr>
      <vt:lpstr>Delivery</vt:lpstr>
      <vt:lpstr>The Journey</vt:lpstr>
      <vt:lpstr>Occupancy Cost</vt:lpstr>
      <vt:lpstr>The Journey</vt:lpstr>
      <vt:lpstr>Wire Service Business</vt:lpstr>
      <vt:lpstr>Wire Service Business</vt:lpstr>
      <vt:lpstr>Wire Service Profit &amp; Loss Statement</vt:lpstr>
      <vt:lpstr>The Journey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Hidden Treasure</dc:title>
  <dc:creator>derrick</dc:creator>
  <cp:lastModifiedBy>derrick</cp:lastModifiedBy>
  <cp:revision>75</cp:revision>
  <cp:lastPrinted>2012-09-17T21:44:52Z</cp:lastPrinted>
  <dcterms:created xsi:type="dcterms:W3CDTF">2012-08-01T14:48:29Z</dcterms:created>
  <dcterms:modified xsi:type="dcterms:W3CDTF">2012-09-18T01:35:02Z</dcterms:modified>
</cp:coreProperties>
</file>