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18"/>
  </p:normalViewPr>
  <p:slideViewPr>
    <p:cSldViewPr snapToGrid="0" snapToObjects="1">
      <p:cViewPr varScale="1">
        <p:scale>
          <a:sx n="93" d="100"/>
          <a:sy n="93" d="100"/>
        </p:scale>
        <p:origin x="1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2" name="Shape 34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2" name="Shape 3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3" name="Shape 3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7" name="Shape 4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9" name="Shape 4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0" y="630288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3124200" y="6302887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553200" y="630288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D84827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1592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D84827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1592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-GENERAL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 descr="PB1501_section_gener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>
            <a:spLocks noGrp="1"/>
          </p:cNvSpPr>
          <p:nvPr>
            <p:ph type="ctrTitle"/>
          </p:nvPr>
        </p:nvSpPr>
        <p:spPr>
          <a:xfrm>
            <a:off x="4570542" y="1277241"/>
            <a:ext cx="4176126" cy="2151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4571998" y="3600451"/>
            <a:ext cx="4174669" cy="220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D84827"/>
              </a:buClr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1592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D84827"/>
              </a:buClr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1592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D84827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D84827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1592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D84827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D84827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D84827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D84827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1592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1592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D84827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D84827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1592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D84827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D84827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1592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D84827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1592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PB1501_PPT_top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1806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7" Type="http://schemas.openxmlformats.org/officeDocument/2006/relationships/image" Target="../media/image8.jp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7" Type="http://schemas.openxmlformats.org/officeDocument/2006/relationships/image" Target="../media/image46.jpg"/><Relationship Id="rId8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png"/><Relationship Id="rId6" Type="http://schemas.openxmlformats.org/officeDocument/2006/relationships/image" Target="../media/image56.jpg"/><Relationship Id="rId7" Type="http://schemas.openxmlformats.org/officeDocument/2006/relationships/image" Target="../media/image5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7" Type="http://schemas.openxmlformats.org/officeDocument/2006/relationships/image" Target="../media/image6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9.jpg"/><Relationship Id="rId7" Type="http://schemas.openxmlformats.org/officeDocument/2006/relationships/image" Target="../media/image70.jpg"/><Relationship Id="rId8" Type="http://schemas.openxmlformats.org/officeDocument/2006/relationships/image" Target="../media/image7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jpg"/><Relationship Id="rId6" Type="http://schemas.openxmlformats.org/officeDocument/2006/relationships/image" Target="../media/image75.jpg"/><Relationship Id="rId7" Type="http://schemas.openxmlformats.org/officeDocument/2006/relationships/image" Target="../media/image76.jpg"/><Relationship Id="rId8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6" Type="http://schemas.openxmlformats.org/officeDocument/2006/relationships/image" Target="../media/image8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4" Type="http://schemas.openxmlformats.org/officeDocument/2006/relationships/image" Target="../media/image87.jpg"/><Relationship Id="rId5" Type="http://schemas.openxmlformats.org/officeDocument/2006/relationships/image" Target="../media/image88.jpg"/><Relationship Id="rId6" Type="http://schemas.openxmlformats.org/officeDocument/2006/relationships/image" Target="../media/image89.jpg"/><Relationship Id="rId7" Type="http://schemas.openxmlformats.org/officeDocument/2006/relationships/image" Target="../media/image9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4" Type="http://schemas.openxmlformats.org/officeDocument/2006/relationships/image" Target="../media/image92.jpg"/><Relationship Id="rId5" Type="http://schemas.openxmlformats.org/officeDocument/2006/relationships/image" Target="../media/image93.jpg"/><Relationship Id="rId6" Type="http://schemas.openxmlformats.org/officeDocument/2006/relationships/image" Target="../media/image94.jpg"/><Relationship Id="rId7" Type="http://schemas.openxmlformats.org/officeDocument/2006/relationships/image" Target="../media/image9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97.jpg"/><Relationship Id="rId5" Type="http://schemas.openxmlformats.org/officeDocument/2006/relationships/image" Target="../media/image98.jpg"/><Relationship Id="rId6" Type="http://schemas.openxmlformats.org/officeDocument/2006/relationships/image" Target="../media/image9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3667607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rPr>
              <a:t>From Conception to Completion 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57200" y="4972242"/>
            <a:ext cx="8229600" cy="135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C7C00"/>
              </a:buClr>
              <a:buSzPct val="25000"/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Presentation by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C7C00"/>
              </a:buClr>
              <a:buSzPct val="25000"/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Jerome Raska AIFD, AAF, PFCI, CAFA, CF</a:t>
            </a:r>
          </a:p>
        </p:txBody>
      </p:sp>
      <p:pic>
        <p:nvPicPr>
          <p:cNvPr id="89" name="Shape 89" descr="IMG_066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150" y="713700"/>
            <a:ext cx="4922100" cy="295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rPr>
              <a:t>The Consultation 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-To charge or not to charge?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C7C00"/>
              </a:buClr>
              <a:buSzPct val="80000"/>
              <a:buFont typeface="Noto Sans Symbols"/>
              <a:buNone/>
            </a:pP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-The importance of customer service.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C7C00"/>
              </a:buClr>
              <a:buSzPct val="80000"/>
              <a:buFont typeface="Noto Sans Symbols"/>
              <a:buNone/>
            </a:pP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-Sell a look and a feel.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C7C00"/>
              </a:buClr>
              <a:buSzPct val="80000"/>
              <a:buFont typeface="Noto Sans Symbols"/>
              <a:buNone/>
            </a:pP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-Leave the details to us!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C7C00"/>
              </a:buClr>
              <a:buSzPct val="80000"/>
              <a:buFont typeface="Noto Sans Symbols"/>
              <a:buNone/>
            </a:pP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-Don’t be afraid to talk about money, it’s important!   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457200" y="746246"/>
            <a:ext cx="8229600" cy="83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/>
              <a:t>The Importance of Strong Partnerships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457200" y="1325975"/>
            <a:ext cx="8229600" cy="553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3000"/>
              <a:t>-You must build relationships with other professionals!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3000"/>
              <a:t>- It is very important to build relationships with venues!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3000"/>
              <a:t>- It is also important to build relationships with people in the industry that you might need to utilize including lighting, tenting, linen rentals etc.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3000"/>
              <a:t>-It’s a give and take relationship! The idea is that they send referrals to you and you do the same!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rPr>
              <a:t>A Generic Proposal </a:t>
            </a:r>
          </a:p>
        </p:txBody>
      </p:sp>
      <p:pic>
        <p:nvPicPr>
          <p:cNvPr id="162" name="Shape 16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8764" y="1417637"/>
            <a:ext cx="8645236" cy="525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71675" y="729204"/>
            <a:ext cx="8229600" cy="671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rPr>
              <a:t>Our Services Include: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371675" y="1343550"/>
            <a:ext cx="8229600" cy="535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/>
              <a:t>Day of Coordination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/>
              <a:t>Décor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/>
              <a:t>Florals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/>
              <a:t>Lighting</a:t>
            </a:r>
          </a:p>
          <a:p>
            <a:pPr lvl="0" rtl="0">
              <a:spcBef>
                <a:spcPts val="0"/>
              </a:spcBef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/>
              <a:t>Linens</a:t>
            </a:r>
          </a:p>
          <a:p>
            <a:pPr lvl="0" rtl="0">
              <a:spcBef>
                <a:spcPts val="0"/>
              </a:spcBef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/>
              <a:t>Officiant Services</a:t>
            </a:r>
          </a:p>
          <a:p>
            <a:pPr lvl="0" rtl="0">
              <a:spcBef>
                <a:spcPts val="0"/>
              </a:spcBef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/>
              <a:t>Stationery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Tenting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/>
              <a:t>Tuxedo Rental 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rPr>
              <a:t>Blumz by JRDesigns Weddings </a:t>
            </a:r>
          </a:p>
        </p:txBody>
      </p:sp>
      <p:pic>
        <p:nvPicPr>
          <p:cNvPr id="174" name="Shape 174" descr="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175" y="1417650"/>
            <a:ext cx="7802399" cy="519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 descr="IMG_102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468" y="729799"/>
            <a:ext cx="8809072" cy="588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 descr="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25" y="796350"/>
            <a:ext cx="859155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 descr="0428w-ctl-mmb-0232_WE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775" y="957701"/>
            <a:ext cx="8340449" cy="556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 descr="IMG_040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250" y="986750"/>
            <a:ext cx="8144227" cy="543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 descr="M_M_CapturedCoutureLLC_DSC6270_0_low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4126" y="851225"/>
            <a:ext cx="3835750" cy="574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Weddings are a BIG BUSINESS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76650" y="1417650"/>
            <a:ext cx="8310300" cy="544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SzPct val="100000"/>
            </a:pPr>
            <a:r>
              <a:rPr lang="en-US" sz="3000"/>
              <a:t>Approximately 2.3 million couples get married in the U.S. every year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3000"/>
              <a:t>          (6,200 weddings a day!)</a:t>
            </a:r>
          </a:p>
          <a:p>
            <a:pPr marL="457200" lvl="0" indent="-419100" rtl="0">
              <a:spcBef>
                <a:spcPts val="0"/>
              </a:spcBef>
              <a:buSzPct val="100000"/>
            </a:pPr>
            <a:r>
              <a:rPr lang="en-US" sz="3000"/>
              <a:t>According to The Knot the average wedding in 2015 was approximately $30,000.</a:t>
            </a:r>
          </a:p>
          <a:p>
            <a:pPr marL="457200" lvl="0" indent="-419100" rtl="0">
              <a:spcBef>
                <a:spcPts val="0"/>
              </a:spcBef>
              <a:buSzPct val="100000"/>
            </a:pPr>
            <a:r>
              <a:rPr lang="en-US" sz="3000"/>
              <a:t>Around $72 billion a year is spent on weddings!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US" sz="3000"/>
              <a:t>According to The Knot couples spent an average of  $2,141 on their wedding florals in 2015.</a:t>
            </a:r>
            <a:r>
              <a:rPr lang="en-US"/>
              <a:t>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 descr="IMG_107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612" y="979725"/>
            <a:ext cx="3666772" cy="54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 descr="MLD_068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8425" y="995775"/>
            <a:ext cx="3608349" cy="541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 descr="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525" y="812425"/>
            <a:ext cx="859155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 descr="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224" y="754849"/>
            <a:ext cx="3824700" cy="574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hape 226" descr="Mansfield_Mansfield_ESchmidtPhotography_ESP14212_0_low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12" y="876650"/>
            <a:ext cx="8219975" cy="546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00" y="1039091"/>
            <a:ext cx="4854638" cy="5809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099" y="990849"/>
            <a:ext cx="7939800" cy="53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 descr="Mansfield_Mansfield_ESchmidtPhotography_ESP14722_0_low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25" y="764225"/>
            <a:ext cx="859155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 descr="lar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575" y="696050"/>
            <a:ext cx="6038850" cy="60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 descr="IMG_0806-160775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12" y="943801"/>
            <a:ext cx="8079974" cy="538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ctrTitle"/>
          </p:nvPr>
        </p:nvSpPr>
        <p:spPr>
          <a:xfrm>
            <a:off x="4570542" y="1277241"/>
            <a:ext cx="4176126" cy="21517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to Attract a Client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3543" y="4625626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6548" y="2487961"/>
            <a:ext cx="1872687" cy="187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2631" y="2657475"/>
            <a:ext cx="1123950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1862" y="4800292"/>
            <a:ext cx="2213307" cy="179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4044" y="1186984"/>
            <a:ext cx="3726063" cy="243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9177" y="4276725"/>
            <a:ext cx="2464025" cy="249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 descr="ERINANDDUSTIN-18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00" y="703174"/>
            <a:ext cx="8615197" cy="573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hape 266" descr="10847900_10152914824211798_6464588232874682880_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275" y="838200"/>
            <a:ext cx="8343924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 descr="SamandTony'sWedding6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675" y="792775"/>
            <a:ext cx="7908651" cy="5272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 descr="Jju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175" y="702225"/>
            <a:ext cx="4291624" cy="572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 descr="SamandTony'sWedding19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1462" y="819100"/>
            <a:ext cx="3801078" cy="57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 lang="en-US"/>
          </a:p>
        </p:txBody>
      </p:sp>
      <p:sp>
        <p:nvSpPr>
          <p:cNvPr id="291" name="Shape 291"/>
          <p:cNvSpPr txBox="1"/>
          <p:nvPr/>
        </p:nvSpPr>
        <p:spPr>
          <a:xfrm>
            <a:off x="1239775" y="1506550"/>
            <a:ext cx="6450000" cy="353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7200">
                <a:latin typeface="Cambria"/>
                <a:ea typeface="Cambria"/>
                <a:cs typeface="Cambria"/>
                <a:sym typeface="Cambria"/>
              </a:rPr>
              <a:t>Wedding Trends: </a:t>
            </a:r>
          </a:p>
          <a:p>
            <a:pPr lvl="0" algn="ctr">
              <a:spcBef>
                <a:spcPts val="0"/>
              </a:spcBef>
              <a:buNone/>
            </a:pPr>
            <a:endParaRPr sz="72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Pantone Colors of the Year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300375" y="1514650"/>
            <a:ext cx="8229600" cy="82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b="1"/>
              <a:t>Rose Quartz and Serenity </a:t>
            </a:r>
          </a:p>
        </p:txBody>
      </p:sp>
      <p:pic>
        <p:nvPicPr>
          <p:cNvPr id="299" name="Shape 299" descr="IMG_156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900" y="2435150"/>
            <a:ext cx="6269892" cy="4179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  <p:sp>
        <p:nvSpPr>
          <p:cNvPr id="306" name="Shape 306"/>
          <p:cNvSpPr txBox="1"/>
          <p:nvPr/>
        </p:nvSpPr>
        <p:spPr>
          <a:xfrm>
            <a:off x="408025" y="941600"/>
            <a:ext cx="2573700" cy="5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800"/>
              <a:t>Crystal </a:t>
            </a:r>
          </a:p>
        </p:txBody>
      </p:sp>
      <p:pic>
        <p:nvPicPr>
          <p:cNvPr id="307" name="Shape 307" descr="Crystal-bling-wedding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2622" y="1677450"/>
            <a:ext cx="3573974" cy="500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 descr="2015-Acrylic-font-b-Crystal-b-font-font-b-Wedding-b-font-font-b-Centerpiece-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187" y="2336025"/>
            <a:ext cx="5095875" cy="28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pe 314" descr="pet-in-wedding-1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375" y="3144337"/>
            <a:ext cx="5715000" cy="36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 descr="pet-in-wedding-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825" y="731175"/>
            <a:ext cx="4440124" cy="370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 descr="6fb8cbdf7b78c4ddadd9ba348cd9098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0924" y="731174"/>
            <a:ext cx="3081725" cy="22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263775" y="4695100"/>
            <a:ext cx="2655300" cy="193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400"/>
              <a:t>Including pets in the ceremony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 descr="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150" y="754225"/>
            <a:ext cx="3467100" cy="230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/>
          <p:nvPr/>
        </p:nvSpPr>
        <p:spPr>
          <a:xfrm>
            <a:off x="1271150" y="2165675"/>
            <a:ext cx="2354099" cy="163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25" name="Shape 325" descr="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0" y="754225"/>
            <a:ext cx="304800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 descr="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876300"/>
            <a:ext cx="2917225" cy="251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 descr="56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1400" y="4552948"/>
            <a:ext cx="2862589" cy="230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 descr="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025" y="3284300"/>
            <a:ext cx="2354100" cy="3123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 descr="1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0" y="5306850"/>
            <a:ext cx="2209800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/>
          <p:nvPr/>
        </p:nvSpPr>
        <p:spPr>
          <a:xfrm>
            <a:off x="6198875" y="3640850"/>
            <a:ext cx="3578100" cy="7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Subtle Sheen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rPr>
              <a:t>How Does the Client Contact You?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-Phone Call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-Email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-Fill out a Form on Your Website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-The Knot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-Weddingwire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-Filling out a consultation form </a:t>
            </a:r>
            <a:r>
              <a:rPr lang="en-US"/>
              <a:t>i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n-store or at a bridal show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 descr="ERINANDDUSTIN-23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3749" y="768975"/>
            <a:ext cx="3902076" cy="585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 descr="EA_WED_37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950" y="4158749"/>
            <a:ext cx="3902072" cy="260509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408025" y="957300"/>
            <a:ext cx="3902099" cy="196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/>
              <a:t>Naked Cakes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sldNum" idx="12"/>
          </p:nvPr>
        </p:nvSpPr>
        <p:spPr>
          <a:xfrm>
            <a:off x="6553200" y="6315926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  <p:pic>
        <p:nvPicPr>
          <p:cNvPr id="345" name="Shape 345" descr="las-vegas-pop-up-weddings-flora-pop-goo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87" y="3264196"/>
            <a:ext cx="4762474" cy="35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 descr="las-vegas-pop-up-weddings-flora-pop-33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6675" y="2526596"/>
            <a:ext cx="3162449" cy="42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 descr="las-vegas-pop-up-weddings-flora-pop-29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6275" y="790669"/>
            <a:ext cx="2615989" cy="35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 txBox="1"/>
          <p:nvPr/>
        </p:nvSpPr>
        <p:spPr>
          <a:xfrm>
            <a:off x="5445575" y="790675"/>
            <a:ext cx="3499499" cy="117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Pop Up Weddings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 descr="coope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47" y="988675"/>
            <a:ext cx="2258650" cy="276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 descr="cooper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1375" y="1770600"/>
            <a:ext cx="2147599" cy="306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 descr="cooper 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0325" y="988662"/>
            <a:ext cx="3086100" cy="54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 descr="cooper 5 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475" y="4451912"/>
            <a:ext cx="224790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 descr="copper 4 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8625" y="4996112"/>
            <a:ext cx="2095500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/>
        </p:nvSpPr>
        <p:spPr>
          <a:xfrm>
            <a:off x="6449975" y="831750"/>
            <a:ext cx="2463900" cy="7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US" sz="2400"/>
              <a:t>Mirrored Copper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Shape 365" descr="downloa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712" y="795125"/>
            <a:ext cx="3447650" cy="51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 descr="images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325" y="4098255"/>
            <a:ext cx="3662675" cy="260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 descr="wedding_reception_table_centerpieces_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23675"/>
            <a:ext cx="39243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>
            <a:off x="4708000" y="6135775"/>
            <a:ext cx="3924299" cy="5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600"/>
              <a:t>Mirrors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/>
        </p:nvSpPr>
        <p:spPr>
          <a:xfrm>
            <a:off x="141250" y="768975"/>
            <a:ext cx="2667899" cy="4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/>
              <a:t>Copper Cutouts </a:t>
            </a:r>
          </a:p>
        </p:txBody>
      </p:sp>
      <p:pic>
        <p:nvPicPr>
          <p:cNvPr id="375" name="Shape 375" descr="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5100" y="768975"/>
            <a:ext cx="2514599" cy="308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 descr="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9700" y="219698"/>
            <a:ext cx="1485900" cy="583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 descr="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9300" y="895721"/>
            <a:ext cx="1893375" cy="3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 descr="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5100" y="3853900"/>
            <a:ext cx="2514600" cy="239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 descr="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650" y="2800350"/>
            <a:ext cx="2514599" cy="32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Shape 385" descr="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4601" y="669325"/>
            <a:ext cx="1606200" cy="60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 descr="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2350" y="669325"/>
            <a:ext cx="2400300" cy="39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 descr="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03249"/>
            <a:ext cx="2680425" cy="453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 descr="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8550" y="4810125"/>
            <a:ext cx="224790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 descr="7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48025" y="4567875"/>
            <a:ext cx="1778977" cy="181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 descr="6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0925" y="913100"/>
            <a:ext cx="2013174" cy="334919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 txBox="1"/>
          <p:nvPr/>
        </p:nvSpPr>
        <p:spPr>
          <a:xfrm>
            <a:off x="94150" y="5492675"/>
            <a:ext cx="2586300" cy="12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/>
              <a:t>Charming Details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hape 397" descr="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4147"/>
            <a:ext cx="2479549" cy="44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Shape 398" descr="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375" y="758121"/>
            <a:ext cx="2171700" cy="284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 descr="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0025" y="798694"/>
            <a:ext cx="2291862" cy="2759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 descr="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3325" y="3715587"/>
            <a:ext cx="2438400" cy="3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 descr="1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4550" y="798696"/>
            <a:ext cx="1580690" cy="27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 descr="23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20025" y="3715600"/>
            <a:ext cx="3314700" cy="28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Shape 403"/>
          <p:cNvSpPr txBox="1"/>
          <p:nvPr/>
        </p:nvSpPr>
        <p:spPr>
          <a:xfrm>
            <a:off x="172625" y="5367125"/>
            <a:ext cx="2171700" cy="108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Red Lace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Shape 409" descr="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9750" y="2408825"/>
            <a:ext cx="2705124" cy="396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 descr="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075" y="3995169"/>
            <a:ext cx="2550900" cy="22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 descr="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00" y="712150"/>
            <a:ext cx="3238500" cy="29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 descr="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7725" y="712150"/>
            <a:ext cx="2872399" cy="255324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 txBox="1"/>
          <p:nvPr/>
        </p:nvSpPr>
        <p:spPr>
          <a:xfrm>
            <a:off x="6430275" y="3592975"/>
            <a:ext cx="2395199" cy="269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/>
              <a:t>Hand Lettering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hape 419" descr="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150" y="838897"/>
            <a:ext cx="2406075" cy="31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Shape 420" descr="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150" y="4565150"/>
            <a:ext cx="3318275" cy="22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 descr="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2925" y="749437"/>
            <a:ext cx="2857500" cy="37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 descr="6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1250" y="749450"/>
            <a:ext cx="2857500" cy="413146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 txBox="1"/>
          <p:nvPr/>
        </p:nvSpPr>
        <p:spPr>
          <a:xfrm>
            <a:off x="4662275" y="5198275"/>
            <a:ext cx="4134899" cy="1511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/>
              <a:t>Blushing Ombre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Shape 429" descr="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900" y="648424"/>
            <a:ext cx="2435799" cy="357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 descr="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2300" y="648425"/>
            <a:ext cx="27813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 descr="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0850" y="648412"/>
            <a:ext cx="2667000" cy="46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 descr="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950" y="4599900"/>
            <a:ext cx="1594299" cy="218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 descr="7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48275" y="5036494"/>
            <a:ext cx="1382175" cy="18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/>
          <p:nvPr/>
        </p:nvSpPr>
        <p:spPr>
          <a:xfrm>
            <a:off x="2609175" y="5688850"/>
            <a:ext cx="3081599" cy="98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/>
              <a:t>Black Lace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rPr>
              <a:t>How Do You Respond?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-Contact the client immediately and set up an in person consultation</a:t>
            </a:r>
          </a:p>
          <a:p>
            <a:pPr marL="342900" marR="0" lvl="0" indent="-342900" algn="l" rtl="0">
              <a:spcBef>
                <a:spcPts val="96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Char char="▪"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Ask some important questions before they come in.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rgbClr val="EC7C00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Shape 440" descr="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25" y="3855225"/>
            <a:ext cx="2806265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 descr="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4525" y="835569"/>
            <a:ext cx="2057399" cy="278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 descr="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4525" y="3776962"/>
            <a:ext cx="205740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 descr="5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550" y="740912"/>
            <a:ext cx="3429000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Shape 444" descr="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1900" y="893175"/>
            <a:ext cx="2651850" cy="3179949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 txBox="1"/>
          <p:nvPr/>
        </p:nvSpPr>
        <p:spPr>
          <a:xfrm>
            <a:off x="6259175" y="4362875"/>
            <a:ext cx="2504700" cy="20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/>
              <a:t>Pink Champagne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Shape 451" descr="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00" y="710344"/>
            <a:ext cx="2628375" cy="26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 descr="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3650" y="710337"/>
            <a:ext cx="3810000" cy="34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 descr="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750" y="3675150"/>
            <a:ext cx="2329553" cy="30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 descr="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8750" y="1118058"/>
            <a:ext cx="1798697" cy="26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Shape 455"/>
          <p:cNvSpPr txBox="1"/>
          <p:nvPr/>
        </p:nvSpPr>
        <p:spPr>
          <a:xfrm>
            <a:off x="3650000" y="4690825"/>
            <a:ext cx="4790699" cy="14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800"/>
              <a:t>Crystal Frost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Shape 461" descr="BLUMZ_HIGHRES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950" y="2299447"/>
            <a:ext cx="6672649" cy="18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rPr>
              <a:t>The Consultation</a:t>
            </a:r>
          </a:p>
        </p:txBody>
      </p:sp>
      <p:pic>
        <p:nvPicPr>
          <p:cNvPr id="125" name="Shape 1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rPr>
              <a:t>A Proper Consultation Room </a:t>
            </a:r>
          </a:p>
        </p:txBody>
      </p:sp>
      <p:pic>
        <p:nvPicPr>
          <p:cNvPr id="131" name="Shape 1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rPr>
              <a:t>A Proper Consultation Room </a:t>
            </a:r>
          </a:p>
        </p:txBody>
      </p:sp>
      <p:pic>
        <p:nvPicPr>
          <p:cNvPr id="137" name="Shape 1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77528" y="1974273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57200" y="746254"/>
            <a:ext cx="8229600" cy="6713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i="0" u="none" strike="noStrike" cap="none">
                <a:solidFill>
                  <a:srgbClr val="2456B7"/>
                </a:solidFill>
                <a:latin typeface="Arial"/>
                <a:ea typeface="Arial"/>
                <a:cs typeface="Arial"/>
                <a:sym typeface="Arial"/>
              </a:rPr>
              <a:t>A Proper Consultation Room </a:t>
            </a:r>
          </a:p>
        </p:txBody>
      </p:sp>
      <p:pic>
        <p:nvPicPr>
          <p:cNvPr id="143" name="Shape 1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Microsoft Macintosh PowerPoint</Application>
  <PresentationFormat>On-screen Show (4:3)</PresentationFormat>
  <Paragraphs>105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Cambria</vt:lpstr>
      <vt:lpstr>Noto Sans Symbols</vt:lpstr>
      <vt:lpstr>1_Office Theme</vt:lpstr>
      <vt:lpstr>From Conception to Completion </vt:lpstr>
      <vt:lpstr>Weddings are a BIG BUSINESS</vt:lpstr>
      <vt:lpstr>How to Attract a Client</vt:lpstr>
      <vt:lpstr>How Does the Client Contact You?</vt:lpstr>
      <vt:lpstr>How Do You Respond?</vt:lpstr>
      <vt:lpstr>The Consultation</vt:lpstr>
      <vt:lpstr>A Proper Consultation Room </vt:lpstr>
      <vt:lpstr>A Proper Consultation Room </vt:lpstr>
      <vt:lpstr>A Proper Consultation Room </vt:lpstr>
      <vt:lpstr>The Consultation </vt:lpstr>
      <vt:lpstr>The Importance of Strong Partnerships</vt:lpstr>
      <vt:lpstr>A Generic Proposal </vt:lpstr>
      <vt:lpstr>Our Services Include:</vt:lpstr>
      <vt:lpstr>Blumz by JRDesigns Weddings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Pantone Colors of the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Conception to Completion </dc:title>
  <cp:lastModifiedBy>Laura Weaver</cp:lastModifiedBy>
  <cp:revision>1</cp:revision>
  <dcterms:modified xsi:type="dcterms:W3CDTF">2016-10-19T12:54:23Z</dcterms:modified>
</cp:coreProperties>
</file>